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693400"/>
  <p:notesSz cx="6858000" cy="9144000"/>
  <p:embeddedFontLst>
    <p:embeddedFont>
      <p:font typeface="Open Sauce" charset="1" panose="00000500000000000000"/>
      <p:regular r:id="rId13"/>
    </p:embeddedFont>
    <p:embeddedFont>
      <p:font typeface="Open Sauce Heavy" charset="1" panose="00000A00000000000000"/>
      <p:regular r:id="rId14"/>
    </p:embeddedFont>
    <p:embeddedFont>
      <p:font typeface="Open Sauce Light" charset="1" panose="00000400000000000000"/>
      <p:regular r:id="rId15"/>
    </p:embeddedFont>
    <p:embeddedFont>
      <p:font typeface="Open Sauce Bold" charset="1" panose="000008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VAEhqbWecak.mp4" Type="http://schemas.openxmlformats.org/officeDocument/2006/relationships/video"/><Relationship Id="rId4" Target="../media/VAEhqbWecak.mp4" Type="http://schemas.microsoft.com/office/2007/relationships/media"/><Relationship Id="rId5" Target="../media/image3.png" Type="http://schemas.openxmlformats.org/officeDocument/2006/relationships/image"/><Relationship Id="rId6"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12952"/>
        </a:solidFill>
      </p:bgPr>
    </p:bg>
    <p:spTree>
      <p:nvGrpSpPr>
        <p:cNvPr id="1" name=""/>
        <p:cNvGrpSpPr/>
        <p:nvPr/>
      </p:nvGrpSpPr>
      <p:grpSpPr>
        <a:xfrm>
          <a:off x="0" y="0"/>
          <a:ext cx="0" cy="0"/>
          <a:chOff x="0" y="0"/>
          <a:chExt cx="0" cy="0"/>
        </a:xfrm>
      </p:grpSpPr>
      <p:grpSp>
        <p:nvGrpSpPr>
          <p:cNvPr name="Group 2" id="2"/>
          <p:cNvGrpSpPr/>
          <p:nvPr/>
        </p:nvGrpSpPr>
        <p:grpSpPr>
          <a:xfrm rot="0">
            <a:off x="14744960" y="5037175"/>
            <a:ext cx="2566938" cy="187272"/>
            <a:chOff x="0" y="0"/>
            <a:chExt cx="1522829" cy="111099"/>
          </a:xfrm>
        </p:grpSpPr>
        <p:sp>
          <p:nvSpPr>
            <p:cNvPr name="Freeform 3" id="3"/>
            <p:cNvSpPr/>
            <p:nvPr/>
          </p:nvSpPr>
          <p:spPr>
            <a:xfrm flipH="false" flipV="false" rot="0">
              <a:off x="0" y="0"/>
              <a:ext cx="1522829" cy="111099"/>
            </a:xfrm>
            <a:custGeom>
              <a:avLst/>
              <a:gdLst/>
              <a:ahLst/>
              <a:cxnLst/>
              <a:rect r="r" b="b" t="t" l="l"/>
              <a:pathLst>
                <a:path h="111099" w="1522829">
                  <a:moveTo>
                    <a:pt x="0" y="0"/>
                  </a:moveTo>
                  <a:lnTo>
                    <a:pt x="1522829" y="0"/>
                  </a:lnTo>
                  <a:lnTo>
                    <a:pt x="1522829" y="111099"/>
                  </a:lnTo>
                  <a:lnTo>
                    <a:pt x="0" y="111099"/>
                  </a:lnTo>
                  <a:close/>
                </a:path>
              </a:pathLst>
            </a:custGeom>
            <a:solidFill>
              <a:srgbClr val="19BB89"/>
            </a:solidFill>
          </p:spPr>
        </p:sp>
        <p:sp>
          <p:nvSpPr>
            <p:cNvPr name="TextBox 4" id="4"/>
            <p:cNvSpPr txBox="true"/>
            <p:nvPr/>
          </p:nvSpPr>
          <p:spPr>
            <a:xfrm>
              <a:off x="0" y="-9525"/>
              <a:ext cx="1522829" cy="120624"/>
            </a:xfrm>
            <a:prstGeom prst="rect">
              <a:avLst/>
            </a:prstGeom>
          </p:spPr>
          <p:txBody>
            <a:bodyPr anchor="ctr" rtlCol="false" tIns="30688" lIns="30688" bIns="30688" rIns="30688"/>
            <a:lstStyle/>
            <a:p>
              <a:pPr algn="ctr">
                <a:lnSpc>
                  <a:spcPts val="1184"/>
                </a:lnSpc>
              </a:pPr>
            </a:p>
          </p:txBody>
        </p:sp>
      </p:grpSp>
      <p:sp>
        <p:nvSpPr>
          <p:cNvPr name="TextBox 5" id="5"/>
          <p:cNvSpPr txBox="true"/>
          <p:nvPr/>
        </p:nvSpPr>
        <p:spPr>
          <a:xfrm rot="0">
            <a:off x="14744960" y="2672952"/>
            <a:ext cx="2620169" cy="2113591"/>
          </a:xfrm>
          <a:prstGeom prst="rect">
            <a:avLst/>
          </a:prstGeom>
        </p:spPr>
        <p:txBody>
          <a:bodyPr anchor="t" rtlCol="false" tIns="0" lIns="0" bIns="0" rIns="0">
            <a:spAutoFit/>
          </a:bodyPr>
          <a:lstStyle/>
          <a:p>
            <a:pPr algn="l">
              <a:lnSpc>
                <a:spcPts val="4252"/>
              </a:lnSpc>
              <a:spcBef>
                <a:spcPct val="0"/>
              </a:spcBef>
            </a:pPr>
            <a:r>
              <a:rPr lang="en-US" sz="3037">
                <a:solidFill>
                  <a:srgbClr val="FFFFFF"/>
                </a:solidFill>
                <a:latin typeface="Open Sauce"/>
                <a:ea typeface="Open Sauce"/>
                <a:cs typeface="Open Sauce"/>
                <a:sym typeface="Open Sauce"/>
              </a:rPr>
              <a:t>For health</a:t>
            </a:r>
          </a:p>
          <a:p>
            <a:pPr algn="l">
              <a:lnSpc>
                <a:spcPts val="4252"/>
              </a:lnSpc>
              <a:spcBef>
                <a:spcPct val="0"/>
              </a:spcBef>
            </a:pPr>
            <a:r>
              <a:rPr lang="en-US" sz="3037">
                <a:solidFill>
                  <a:srgbClr val="FFFFFF"/>
                </a:solidFill>
                <a:latin typeface="Open Sauce"/>
                <a:ea typeface="Open Sauce"/>
                <a:cs typeface="Open Sauce"/>
                <a:sym typeface="Open Sauce"/>
              </a:rPr>
              <a:t>For prosperity</a:t>
            </a:r>
          </a:p>
          <a:p>
            <a:pPr algn="l">
              <a:lnSpc>
                <a:spcPts val="4252"/>
              </a:lnSpc>
              <a:spcBef>
                <a:spcPct val="0"/>
              </a:spcBef>
            </a:pPr>
            <a:r>
              <a:rPr lang="en-US" sz="3037">
                <a:solidFill>
                  <a:srgbClr val="FFFFFF"/>
                </a:solidFill>
                <a:latin typeface="Open Sauce"/>
                <a:ea typeface="Open Sauce"/>
                <a:cs typeface="Open Sauce"/>
                <a:sym typeface="Open Sauce"/>
              </a:rPr>
              <a:t>For resilience</a:t>
            </a:r>
          </a:p>
          <a:p>
            <a:pPr algn="l">
              <a:lnSpc>
                <a:spcPts val="4252"/>
              </a:lnSpc>
              <a:spcBef>
                <a:spcPct val="0"/>
              </a:spcBef>
            </a:pPr>
            <a:r>
              <a:rPr lang="en-US" sz="3037">
                <a:solidFill>
                  <a:srgbClr val="FFFFFF"/>
                </a:solidFill>
                <a:latin typeface="Open Sauce"/>
                <a:ea typeface="Open Sauce"/>
                <a:cs typeface="Open Sauce"/>
                <a:sym typeface="Open Sauce"/>
              </a:rPr>
              <a:t>For people</a:t>
            </a:r>
          </a:p>
        </p:txBody>
      </p:sp>
      <p:sp>
        <p:nvSpPr>
          <p:cNvPr name="Freeform 6" id="6"/>
          <p:cNvSpPr/>
          <p:nvPr/>
        </p:nvSpPr>
        <p:spPr>
          <a:xfrm flipH="false" flipV="false" rot="0">
            <a:off x="-55782" y="-356478"/>
            <a:ext cx="4752427" cy="11294145"/>
          </a:xfrm>
          <a:custGeom>
            <a:avLst/>
            <a:gdLst/>
            <a:ahLst/>
            <a:cxnLst/>
            <a:rect r="r" b="b" t="t" l="l"/>
            <a:pathLst>
              <a:path h="11294145" w="4752427">
                <a:moveTo>
                  <a:pt x="0" y="0"/>
                </a:moveTo>
                <a:lnTo>
                  <a:pt x="4752427" y="0"/>
                </a:lnTo>
                <a:lnTo>
                  <a:pt x="4752427" y="11294145"/>
                </a:lnTo>
                <a:lnTo>
                  <a:pt x="0" y="11294145"/>
                </a:lnTo>
                <a:lnTo>
                  <a:pt x="0" y="0"/>
                </a:lnTo>
                <a:close/>
              </a:path>
            </a:pathLst>
          </a:custGeom>
          <a:blipFill>
            <a:blip r:embed="rId2"/>
            <a:stretch>
              <a:fillRect l="-25793" t="0" r="-254446" b="0"/>
            </a:stretch>
          </a:blipFill>
        </p:spPr>
      </p:sp>
      <p:sp>
        <p:nvSpPr>
          <p:cNvPr name="TextBox 7" id="7"/>
          <p:cNvSpPr txBox="true"/>
          <p:nvPr/>
        </p:nvSpPr>
        <p:spPr>
          <a:xfrm rot="0">
            <a:off x="5056848" y="3323099"/>
            <a:ext cx="9222370" cy="6503036"/>
          </a:xfrm>
          <a:prstGeom prst="rect">
            <a:avLst/>
          </a:prstGeom>
        </p:spPr>
        <p:txBody>
          <a:bodyPr anchor="t" rtlCol="false" tIns="0" lIns="0" bIns="0" rIns="0">
            <a:spAutoFit/>
          </a:bodyPr>
          <a:lstStyle/>
          <a:p>
            <a:pPr algn="l">
              <a:lnSpc>
                <a:spcPts val="4339"/>
              </a:lnSpc>
              <a:spcBef>
                <a:spcPct val="0"/>
              </a:spcBef>
            </a:pPr>
            <a:r>
              <a:rPr lang="en-US" sz="3099">
                <a:solidFill>
                  <a:srgbClr val="FFFFFF"/>
                </a:solidFill>
                <a:latin typeface="Open Sauce"/>
                <a:ea typeface="Open Sauce"/>
                <a:cs typeface="Open Sauce"/>
                <a:sym typeface="Open Sauce"/>
              </a:rPr>
              <a:t>Rebuilding Nature is a cross-sector alliance treating nature as critical national infrastructure.</a:t>
            </a:r>
          </a:p>
          <a:p>
            <a:pPr algn="l">
              <a:lnSpc>
                <a:spcPts val="4339"/>
              </a:lnSpc>
              <a:spcBef>
                <a:spcPct val="0"/>
              </a:spcBef>
            </a:pPr>
          </a:p>
          <a:p>
            <a:pPr algn="l">
              <a:lnSpc>
                <a:spcPts val="4339"/>
              </a:lnSpc>
              <a:spcBef>
                <a:spcPct val="0"/>
              </a:spcBef>
            </a:pPr>
            <a:r>
              <a:rPr lang="en-US" sz="3099">
                <a:solidFill>
                  <a:srgbClr val="FFFFFF"/>
                </a:solidFill>
                <a:latin typeface="Open Sauce"/>
                <a:ea typeface="Open Sauce"/>
                <a:cs typeface="Open Sauce"/>
                <a:sym typeface="Open Sauce"/>
              </a:rPr>
              <a:t>Together we’re building a shared brand to inspire, engage, and drive confident investment in nature.</a:t>
            </a:r>
          </a:p>
          <a:p>
            <a:pPr algn="l">
              <a:lnSpc>
                <a:spcPts val="4339"/>
              </a:lnSpc>
              <a:spcBef>
                <a:spcPct val="0"/>
              </a:spcBef>
            </a:pPr>
          </a:p>
          <a:p>
            <a:pPr algn="l">
              <a:lnSpc>
                <a:spcPts val="4339"/>
              </a:lnSpc>
              <a:spcBef>
                <a:spcPct val="0"/>
              </a:spcBef>
            </a:pPr>
            <a:r>
              <a:rPr lang="en-US" sz="3099">
                <a:solidFill>
                  <a:srgbClr val="FFFFFF"/>
                </a:solidFill>
                <a:latin typeface="Open Sauce"/>
                <a:ea typeface="Open Sauce"/>
                <a:cs typeface="Open Sauce"/>
                <a:sym typeface="Open Sauce"/>
              </a:rPr>
              <a:t>Our vision:</a:t>
            </a:r>
          </a:p>
          <a:p>
            <a:pPr algn="l" marL="669283" indent="-334641" lvl="1">
              <a:lnSpc>
                <a:spcPts val="4339"/>
              </a:lnSpc>
              <a:spcBef>
                <a:spcPct val="0"/>
              </a:spcBef>
              <a:buFont typeface="Arial"/>
              <a:buChar char="•"/>
            </a:pPr>
            <a:r>
              <a:rPr lang="en-US" sz="3099">
                <a:solidFill>
                  <a:srgbClr val="FFFFFF"/>
                </a:solidFill>
                <a:latin typeface="Open Sauce"/>
                <a:ea typeface="Open Sauce"/>
                <a:cs typeface="Open Sauce"/>
                <a:sym typeface="Open Sauce"/>
              </a:rPr>
              <a:t>Strategic Nature Network (SNN)</a:t>
            </a:r>
          </a:p>
          <a:p>
            <a:pPr algn="l" marL="669283" indent="-334641" lvl="1">
              <a:lnSpc>
                <a:spcPts val="4339"/>
              </a:lnSpc>
              <a:spcBef>
                <a:spcPct val="0"/>
              </a:spcBef>
              <a:buFont typeface="Arial"/>
              <a:buChar char="•"/>
            </a:pPr>
            <a:r>
              <a:rPr lang="en-US" sz="3099">
                <a:solidFill>
                  <a:srgbClr val="FFFFFF"/>
                </a:solidFill>
                <a:latin typeface="Open Sauce"/>
                <a:ea typeface="Open Sauce"/>
                <a:cs typeface="Open Sauce"/>
                <a:sym typeface="Open Sauce"/>
              </a:rPr>
              <a:t>Nature Investment Zones (NIZ)</a:t>
            </a:r>
          </a:p>
          <a:p>
            <a:pPr algn="l" marL="669283" indent="-334641" lvl="1">
              <a:lnSpc>
                <a:spcPts val="4339"/>
              </a:lnSpc>
              <a:buFont typeface="Arial"/>
              <a:buChar char="•"/>
            </a:pPr>
            <a:r>
              <a:rPr lang="en-US" sz="3099">
                <a:solidFill>
                  <a:srgbClr val="FFFFFF"/>
                </a:solidFill>
                <a:latin typeface="Open Sauce"/>
                <a:ea typeface="Open Sauce"/>
                <a:cs typeface="Open Sauce"/>
                <a:sym typeface="Open Sauce"/>
              </a:rPr>
              <a:t>Resilient Processes: Restrating natural systems to secure climate resilience.</a:t>
            </a:r>
          </a:p>
        </p:txBody>
      </p:sp>
      <p:grpSp>
        <p:nvGrpSpPr>
          <p:cNvPr name="Group 8" id="8"/>
          <p:cNvGrpSpPr/>
          <p:nvPr/>
        </p:nvGrpSpPr>
        <p:grpSpPr>
          <a:xfrm rot="0">
            <a:off x="14744960" y="1234839"/>
            <a:ext cx="2590540" cy="877316"/>
            <a:chOff x="0" y="0"/>
            <a:chExt cx="3454053" cy="1169754"/>
          </a:xfrm>
        </p:grpSpPr>
        <p:sp>
          <p:nvSpPr>
            <p:cNvPr name="TextBox 9" id="9"/>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10" id="10"/>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grpSp>
        <p:nvGrpSpPr>
          <p:cNvPr name="Group 11" id="11"/>
          <p:cNvGrpSpPr/>
          <p:nvPr/>
        </p:nvGrpSpPr>
        <p:grpSpPr>
          <a:xfrm rot="0">
            <a:off x="14796698" y="8820462"/>
            <a:ext cx="2663366" cy="1005673"/>
            <a:chOff x="0" y="0"/>
            <a:chExt cx="3551154" cy="1340898"/>
          </a:xfrm>
        </p:grpSpPr>
        <p:grpSp>
          <p:nvGrpSpPr>
            <p:cNvPr name="Group 12" id="12"/>
            <p:cNvGrpSpPr/>
            <p:nvPr/>
          </p:nvGrpSpPr>
          <p:grpSpPr>
            <a:xfrm rot="0">
              <a:off x="0" y="0"/>
              <a:ext cx="3551154" cy="1340898"/>
              <a:chOff x="0" y="0"/>
              <a:chExt cx="923686" cy="348779"/>
            </a:xfrm>
          </p:grpSpPr>
          <p:sp>
            <p:nvSpPr>
              <p:cNvPr name="Freeform 13" id="13"/>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14" id="14"/>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15" id="15"/>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3"/>
              <a:stretch>
                <a:fillRect l="-6078" t="0" r="-4215" b="-19780"/>
              </a:stretch>
            </a:blipFill>
          </p:spPr>
        </p:sp>
        <p:sp>
          <p:nvSpPr>
            <p:cNvPr name="TextBox 16" id="16"/>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sp>
        <p:nvSpPr>
          <p:cNvPr name="Freeform 17" id="17"/>
          <p:cNvSpPr/>
          <p:nvPr/>
        </p:nvSpPr>
        <p:spPr>
          <a:xfrm flipH="false" flipV="false" rot="0">
            <a:off x="5056848" y="1234839"/>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097758" y="-17703954"/>
            <a:ext cx="45981257" cy="65968186"/>
            <a:chOff x="0" y="0"/>
            <a:chExt cx="2709333" cy="3887014"/>
          </a:xfrm>
        </p:grpSpPr>
        <p:sp>
          <p:nvSpPr>
            <p:cNvPr name="Freeform 3" id="3"/>
            <p:cNvSpPr/>
            <p:nvPr/>
          </p:nvSpPr>
          <p:spPr>
            <a:xfrm flipH="false" flipV="false" rot="0">
              <a:off x="0" y="0"/>
              <a:ext cx="2709333" cy="3887014"/>
            </a:xfrm>
            <a:custGeom>
              <a:avLst/>
              <a:gdLst/>
              <a:ahLst/>
              <a:cxnLst/>
              <a:rect r="r" b="b" t="t" l="l"/>
              <a:pathLst>
                <a:path h="3887014" w="2709333">
                  <a:moveTo>
                    <a:pt x="0" y="0"/>
                  </a:moveTo>
                  <a:lnTo>
                    <a:pt x="2709333" y="0"/>
                  </a:lnTo>
                  <a:lnTo>
                    <a:pt x="2709333" y="3887014"/>
                  </a:lnTo>
                  <a:lnTo>
                    <a:pt x="0" y="3887014"/>
                  </a:lnTo>
                  <a:close/>
                </a:path>
              </a:pathLst>
            </a:custGeom>
            <a:solidFill>
              <a:srgbClr val="012952"/>
            </a:solidFill>
          </p:spPr>
        </p:sp>
        <p:sp>
          <p:nvSpPr>
            <p:cNvPr name="TextBox 4" id="4"/>
            <p:cNvSpPr txBox="true"/>
            <p:nvPr/>
          </p:nvSpPr>
          <p:spPr>
            <a:xfrm>
              <a:off x="0" y="-161925"/>
              <a:ext cx="2709333" cy="4048939"/>
            </a:xfrm>
            <a:prstGeom prst="rect">
              <a:avLst/>
            </a:prstGeom>
          </p:spPr>
          <p:txBody>
            <a:bodyPr anchor="ctr" rtlCol="false" tIns="308975" lIns="308975" bIns="308975" rIns="308975"/>
            <a:lstStyle/>
            <a:p>
              <a:pPr algn="ctr">
                <a:lnSpc>
                  <a:spcPts val="11921"/>
                </a:lnSpc>
              </a:pPr>
            </a:p>
          </p:txBody>
        </p:sp>
      </p:grpSp>
      <p:grpSp>
        <p:nvGrpSpPr>
          <p:cNvPr name="Group 5" id="5"/>
          <p:cNvGrpSpPr/>
          <p:nvPr/>
        </p:nvGrpSpPr>
        <p:grpSpPr>
          <a:xfrm rot="0">
            <a:off x="495300" y="2893724"/>
            <a:ext cx="13792731" cy="7948663"/>
            <a:chOff x="0" y="0"/>
            <a:chExt cx="3632653" cy="2093475"/>
          </a:xfrm>
        </p:grpSpPr>
        <p:sp>
          <p:nvSpPr>
            <p:cNvPr name="Freeform 6" id="6"/>
            <p:cNvSpPr/>
            <p:nvPr/>
          </p:nvSpPr>
          <p:spPr>
            <a:xfrm flipH="false" flipV="false" rot="0">
              <a:off x="0" y="0"/>
              <a:ext cx="3632653" cy="2093475"/>
            </a:xfrm>
            <a:custGeom>
              <a:avLst/>
              <a:gdLst/>
              <a:ahLst/>
              <a:cxnLst/>
              <a:rect r="r" b="b" t="t" l="l"/>
              <a:pathLst>
                <a:path h="2093475" w="3632653">
                  <a:moveTo>
                    <a:pt x="12349" y="0"/>
                  </a:moveTo>
                  <a:lnTo>
                    <a:pt x="3620305" y="0"/>
                  </a:lnTo>
                  <a:cubicBezTo>
                    <a:pt x="3623580" y="0"/>
                    <a:pt x="3626721" y="1301"/>
                    <a:pt x="3629037" y="3617"/>
                  </a:cubicBezTo>
                  <a:cubicBezTo>
                    <a:pt x="3631352" y="5933"/>
                    <a:pt x="3632653" y="9074"/>
                    <a:pt x="3632653" y="12349"/>
                  </a:cubicBezTo>
                  <a:lnTo>
                    <a:pt x="3632653" y="2081126"/>
                  </a:lnTo>
                  <a:cubicBezTo>
                    <a:pt x="3632653" y="2087946"/>
                    <a:pt x="3627125" y="2093475"/>
                    <a:pt x="3620305" y="2093475"/>
                  </a:cubicBezTo>
                  <a:lnTo>
                    <a:pt x="12349" y="2093475"/>
                  </a:lnTo>
                  <a:cubicBezTo>
                    <a:pt x="5529" y="2093475"/>
                    <a:pt x="0" y="2087946"/>
                    <a:pt x="0" y="2081126"/>
                  </a:cubicBezTo>
                  <a:lnTo>
                    <a:pt x="0" y="12349"/>
                  </a:lnTo>
                  <a:cubicBezTo>
                    <a:pt x="0" y="5529"/>
                    <a:pt x="5529" y="0"/>
                    <a:pt x="12349" y="0"/>
                  </a:cubicBezTo>
                  <a:close/>
                </a:path>
              </a:pathLst>
            </a:custGeom>
            <a:solidFill>
              <a:srgbClr val="FFFFFF"/>
            </a:solidFill>
          </p:spPr>
        </p:sp>
        <p:sp>
          <p:nvSpPr>
            <p:cNvPr name="TextBox 7" id="7"/>
            <p:cNvSpPr txBox="true"/>
            <p:nvPr/>
          </p:nvSpPr>
          <p:spPr>
            <a:xfrm>
              <a:off x="0" y="-19050"/>
              <a:ext cx="3632653" cy="2112525"/>
            </a:xfrm>
            <a:prstGeom prst="rect">
              <a:avLst/>
            </a:prstGeom>
          </p:spPr>
          <p:txBody>
            <a:bodyPr anchor="ctr" rtlCol="false" tIns="50800" lIns="50800" bIns="50800" rIns="50800"/>
            <a:lstStyle/>
            <a:p>
              <a:pPr algn="ctr">
                <a:lnSpc>
                  <a:spcPts val="1871"/>
                </a:lnSpc>
              </a:pPr>
            </a:p>
          </p:txBody>
        </p:sp>
      </p:grpSp>
      <p:sp>
        <p:nvSpPr>
          <p:cNvPr name="TextBox 8" id="8"/>
          <p:cNvSpPr txBox="true"/>
          <p:nvPr/>
        </p:nvSpPr>
        <p:spPr>
          <a:xfrm rot="0">
            <a:off x="1010067" y="4079385"/>
            <a:ext cx="12809217" cy="5680075"/>
          </a:xfrm>
          <a:prstGeom prst="rect">
            <a:avLst/>
          </a:prstGeom>
        </p:spPr>
        <p:txBody>
          <a:bodyPr anchor="t" rtlCol="false" tIns="0" lIns="0" bIns="0" rIns="0">
            <a:spAutoFit/>
          </a:bodyPr>
          <a:lstStyle/>
          <a:p>
            <a:pPr algn="ctr">
              <a:lnSpc>
                <a:spcPts val="3499"/>
              </a:lnSpc>
              <a:spcBef>
                <a:spcPct val="0"/>
              </a:spcBef>
            </a:pPr>
            <a:r>
              <a:rPr lang="en-US" b="true" sz="2499">
                <a:solidFill>
                  <a:srgbClr val="000000"/>
                </a:solidFill>
                <a:latin typeface="Open Sauce Bold"/>
                <a:ea typeface="Open Sauce Bold"/>
                <a:cs typeface="Open Sauce Bold"/>
                <a:sym typeface="Open Sauce Bold"/>
              </a:rPr>
              <a:t>We have breached the safe limits of the living system that supports us as a species. </a:t>
            </a:r>
          </a:p>
          <a:p>
            <a:pPr algn="ctr">
              <a:lnSpc>
                <a:spcPts val="3499"/>
              </a:lnSpc>
              <a:spcBef>
                <a:spcPct val="0"/>
              </a:spcBef>
            </a:pPr>
          </a:p>
          <a:p>
            <a:pPr algn="ctr">
              <a:lnSpc>
                <a:spcPts val="3499"/>
              </a:lnSpc>
              <a:spcBef>
                <a:spcPct val="0"/>
              </a:spcBef>
            </a:pPr>
            <a:r>
              <a:rPr lang="en-US" sz="2499">
                <a:solidFill>
                  <a:srgbClr val="000000"/>
                </a:solidFill>
                <a:latin typeface="Open Sauce"/>
                <a:ea typeface="Open Sauce"/>
                <a:cs typeface="Open Sauce"/>
                <a:sym typeface="Open Sauce"/>
              </a:rPr>
              <a:t>We now have to restore ecosystems globally to preserve a safe operating space for humanity and maintain a thriving economy. </a:t>
            </a:r>
          </a:p>
          <a:p>
            <a:pPr algn="ctr">
              <a:lnSpc>
                <a:spcPts val="3499"/>
              </a:lnSpc>
              <a:spcBef>
                <a:spcPct val="0"/>
              </a:spcBef>
            </a:pPr>
          </a:p>
          <a:p>
            <a:pPr algn="ctr">
              <a:lnSpc>
                <a:spcPts val="3499"/>
              </a:lnSpc>
              <a:spcBef>
                <a:spcPct val="0"/>
              </a:spcBef>
            </a:pPr>
            <a:r>
              <a:rPr lang="en-US" sz="2499">
                <a:solidFill>
                  <a:srgbClr val="000000"/>
                </a:solidFill>
                <a:latin typeface="Open Sauce"/>
                <a:ea typeface="Open Sauce"/>
                <a:cs typeface="Open Sauce"/>
                <a:sym typeface="Open Sauce"/>
              </a:rPr>
              <a:t>The UK Government has committed to “ensure that by 2030 at least 30 per cent of areas of degraded terrestrial, inland water, and marine and coastal ecosystems are under effective restoration, in order to enhance biodiversity and ecosystem functions and services, ecological integrity and connectivity”. </a:t>
            </a:r>
          </a:p>
          <a:p>
            <a:pPr algn="ctr">
              <a:lnSpc>
                <a:spcPts val="3499"/>
              </a:lnSpc>
              <a:spcBef>
                <a:spcPct val="0"/>
              </a:spcBef>
            </a:pPr>
          </a:p>
          <a:p>
            <a:pPr algn="ctr">
              <a:lnSpc>
                <a:spcPts val="3499"/>
              </a:lnSpc>
              <a:spcBef>
                <a:spcPct val="0"/>
              </a:spcBef>
            </a:pPr>
            <a:r>
              <a:rPr lang="en-US" sz="2499">
                <a:solidFill>
                  <a:srgbClr val="000000"/>
                </a:solidFill>
                <a:latin typeface="Open Sauce"/>
                <a:ea typeface="Open Sauce"/>
                <a:cs typeface="Open Sauce"/>
                <a:sym typeface="Open Sauce"/>
              </a:rPr>
              <a:t>At the same time, </a:t>
            </a:r>
            <a:r>
              <a:rPr lang="en-US" b="true" sz="2499">
                <a:solidFill>
                  <a:srgbClr val="19BB89"/>
                </a:solidFill>
                <a:latin typeface="Open Sauce Bold"/>
                <a:ea typeface="Open Sauce Bold"/>
                <a:cs typeface="Open Sauce Bold"/>
                <a:sym typeface="Open Sauce Bold"/>
              </a:rPr>
              <a:t>30% of the world’s carbon emissions can be dealt with through natural climate solutions</a:t>
            </a:r>
            <a:r>
              <a:rPr lang="en-US" sz="2499">
                <a:solidFill>
                  <a:srgbClr val="000000"/>
                </a:solidFill>
                <a:latin typeface="Open Sauce"/>
                <a:ea typeface="Open Sauce"/>
                <a:cs typeface="Open Sauce"/>
                <a:sym typeface="Open Sauce"/>
              </a:rPr>
              <a:t> - including restoration of native habitat.</a:t>
            </a:r>
          </a:p>
        </p:txBody>
      </p:sp>
      <p:sp>
        <p:nvSpPr>
          <p:cNvPr name="TextBox 9" id="9"/>
          <p:cNvSpPr txBox="true"/>
          <p:nvPr/>
        </p:nvSpPr>
        <p:spPr>
          <a:xfrm rot="0">
            <a:off x="1937045" y="3161422"/>
            <a:ext cx="10955262" cy="596900"/>
          </a:xfrm>
          <a:prstGeom prst="rect">
            <a:avLst/>
          </a:prstGeom>
        </p:spPr>
        <p:txBody>
          <a:bodyPr anchor="t" rtlCol="false" tIns="0" lIns="0" bIns="0" rIns="0">
            <a:spAutoFit/>
          </a:bodyPr>
          <a:lstStyle/>
          <a:p>
            <a:pPr algn="ctr">
              <a:lnSpc>
                <a:spcPts val="4900"/>
              </a:lnSpc>
              <a:spcBef>
                <a:spcPct val="0"/>
              </a:spcBef>
            </a:pPr>
            <a:r>
              <a:rPr lang="en-US" b="true" sz="3500">
                <a:solidFill>
                  <a:srgbClr val="19BB89"/>
                </a:solidFill>
                <a:latin typeface="Open Sauce Bold"/>
                <a:ea typeface="Open Sauce Bold"/>
                <a:cs typeface="Open Sauce Bold"/>
                <a:sym typeface="Open Sauce Bold"/>
              </a:rPr>
              <a:t>Why a Strategic Nature Network?</a:t>
            </a:r>
          </a:p>
        </p:txBody>
      </p:sp>
      <p:sp>
        <p:nvSpPr>
          <p:cNvPr name="Freeform 10" id="10"/>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2"/>
            <a:stretch>
              <a:fillRect l="0" t="0" r="0" b="0"/>
            </a:stretch>
          </a:blipFill>
        </p:spPr>
      </p:sp>
      <p:grpSp>
        <p:nvGrpSpPr>
          <p:cNvPr name="Group 11" id="11"/>
          <p:cNvGrpSpPr/>
          <p:nvPr/>
        </p:nvGrpSpPr>
        <p:grpSpPr>
          <a:xfrm rot="0">
            <a:off x="14744960" y="5037175"/>
            <a:ext cx="2566938" cy="187272"/>
            <a:chOff x="0" y="0"/>
            <a:chExt cx="1522829" cy="111099"/>
          </a:xfrm>
        </p:grpSpPr>
        <p:sp>
          <p:nvSpPr>
            <p:cNvPr name="Freeform 12" id="12"/>
            <p:cNvSpPr/>
            <p:nvPr/>
          </p:nvSpPr>
          <p:spPr>
            <a:xfrm flipH="false" flipV="false" rot="0">
              <a:off x="0" y="0"/>
              <a:ext cx="1522829" cy="111099"/>
            </a:xfrm>
            <a:custGeom>
              <a:avLst/>
              <a:gdLst/>
              <a:ahLst/>
              <a:cxnLst/>
              <a:rect r="r" b="b" t="t" l="l"/>
              <a:pathLst>
                <a:path h="111099" w="1522829">
                  <a:moveTo>
                    <a:pt x="0" y="0"/>
                  </a:moveTo>
                  <a:lnTo>
                    <a:pt x="1522829" y="0"/>
                  </a:lnTo>
                  <a:lnTo>
                    <a:pt x="1522829" y="111099"/>
                  </a:lnTo>
                  <a:lnTo>
                    <a:pt x="0" y="111099"/>
                  </a:lnTo>
                  <a:close/>
                </a:path>
              </a:pathLst>
            </a:custGeom>
            <a:solidFill>
              <a:srgbClr val="19BB89"/>
            </a:solidFill>
          </p:spPr>
        </p:sp>
        <p:sp>
          <p:nvSpPr>
            <p:cNvPr name="TextBox 13" id="13"/>
            <p:cNvSpPr txBox="true"/>
            <p:nvPr/>
          </p:nvSpPr>
          <p:spPr>
            <a:xfrm>
              <a:off x="0" y="-9525"/>
              <a:ext cx="1522829" cy="120624"/>
            </a:xfrm>
            <a:prstGeom prst="rect">
              <a:avLst/>
            </a:prstGeom>
          </p:spPr>
          <p:txBody>
            <a:bodyPr anchor="ctr" rtlCol="false" tIns="30688" lIns="30688" bIns="30688" rIns="30688"/>
            <a:lstStyle/>
            <a:p>
              <a:pPr algn="ctr">
                <a:lnSpc>
                  <a:spcPts val="1184"/>
                </a:lnSpc>
              </a:pPr>
            </a:p>
          </p:txBody>
        </p:sp>
      </p:grpSp>
      <p:sp>
        <p:nvSpPr>
          <p:cNvPr name="TextBox 14" id="14"/>
          <p:cNvSpPr txBox="true"/>
          <p:nvPr/>
        </p:nvSpPr>
        <p:spPr>
          <a:xfrm rot="0">
            <a:off x="14744960" y="2672952"/>
            <a:ext cx="2620169" cy="2113591"/>
          </a:xfrm>
          <a:prstGeom prst="rect">
            <a:avLst/>
          </a:prstGeom>
        </p:spPr>
        <p:txBody>
          <a:bodyPr anchor="t" rtlCol="false" tIns="0" lIns="0" bIns="0" rIns="0">
            <a:spAutoFit/>
          </a:bodyPr>
          <a:lstStyle/>
          <a:p>
            <a:pPr algn="l">
              <a:lnSpc>
                <a:spcPts val="4252"/>
              </a:lnSpc>
              <a:spcBef>
                <a:spcPct val="0"/>
              </a:spcBef>
            </a:pPr>
            <a:r>
              <a:rPr lang="en-US" sz="3037">
                <a:solidFill>
                  <a:srgbClr val="FFFFFF"/>
                </a:solidFill>
                <a:latin typeface="Open Sauce"/>
                <a:ea typeface="Open Sauce"/>
                <a:cs typeface="Open Sauce"/>
                <a:sym typeface="Open Sauce"/>
              </a:rPr>
              <a:t>For health</a:t>
            </a:r>
          </a:p>
          <a:p>
            <a:pPr algn="l">
              <a:lnSpc>
                <a:spcPts val="4252"/>
              </a:lnSpc>
              <a:spcBef>
                <a:spcPct val="0"/>
              </a:spcBef>
            </a:pPr>
            <a:r>
              <a:rPr lang="en-US" sz="3037">
                <a:solidFill>
                  <a:srgbClr val="FFFFFF"/>
                </a:solidFill>
                <a:latin typeface="Open Sauce"/>
                <a:ea typeface="Open Sauce"/>
                <a:cs typeface="Open Sauce"/>
                <a:sym typeface="Open Sauce"/>
              </a:rPr>
              <a:t>For prosperity</a:t>
            </a:r>
          </a:p>
          <a:p>
            <a:pPr algn="l">
              <a:lnSpc>
                <a:spcPts val="4252"/>
              </a:lnSpc>
              <a:spcBef>
                <a:spcPct val="0"/>
              </a:spcBef>
            </a:pPr>
            <a:r>
              <a:rPr lang="en-US" sz="3037">
                <a:solidFill>
                  <a:srgbClr val="FFFFFF"/>
                </a:solidFill>
                <a:latin typeface="Open Sauce"/>
                <a:ea typeface="Open Sauce"/>
                <a:cs typeface="Open Sauce"/>
                <a:sym typeface="Open Sauce"/>
              </a:rPr>
              <a:t>For resilience</a:t>
            </a:r>
          </a:p>
          <a:p>
            <a:pPr algn="l">
              <a:lnSpc>
                <a:spcPts val="4252"/>
              </a:lnSpc>
              <a:spcBef>
                <a:spcPct val="0"/>
              </a:spcBef>
            </a:pPr>
            <a:r>
              <a:rPr lang="en-US" sz="3037">
                <a:solidFill>
                  <a:srgbClr val="FFFFFF"/>
                </a:solidFill>
                <a:latin typeface="Open Sauce"/>
                <a:ea typeface="Open Sauce"/>
                <a:cs typeface="Open Sauce"/>
                <a:sym typeface="Open Sauce"/>
              </a:rPr>
              <a:t>For people</a:t>
            </a:r>
          </a:p>
        </p:txBody>
      </p:sp>
      <p:grpSp>
        <p:nvGrpSpPr>
          <p:cNvPr name="Group 15" id="15"/>
          <p:cNvGrpSpPr/>
          <p:nvPr/>
        </p:nvGrpSpPr>
        <p:grpSpPr>
          <a:xfrm rot="0">
            <a:off x="14744960" y="1234839"/>
            <a:ext cx="2590540" cy="877316"/>
            <a:chOff x="0" y="0"/>
            <a:chExt cx="3454053" cy="1169754"/>
          </a:xfrm>
        </p:grpSpPr>
        <p:sp>
          <p:nvSpPr>
            <p:cNvPr name="TextBox 16" id="16"/>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17" id="17"/>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grpSp>
        <p:nvGrpSpPr>
          <p:cNvPr name="Group 18" id="18"/>
          <p:cNvGrpSpPr/>
          <p:nvPr/>
        </p:nvGrpSpPr>
        <p:grpSpPr>
          <a:xfrm rot="0">
            <a:off x="14796698" y="8820462"/>
            <a:ext cx="2663366" cy="1005673"/>
            <a:chOff x="0" y="0"/>
            <a:chExt cx="3551154" cy="1340898"/>
          </a:xfrm>
        </p:grpSpPr>
        <p:grpSp>
          <p:nvGrpSpPr>
            <p:cNvPr name="Group 19" id="19"/>
            <p:cNvGrpSpPr/>
            <p:nvPr/>
          </p:nvGrpSpPr>
          <p:grpSpPr>
            <a:xfrm rot="0">
              <a:off x="0" y="0"/>
              <a:ext cx="3551154" cy="1340898"/>
              <a:chOff x="0" y="0"/>
              <a:chExt cx="923686" cy="348779"/>
            </a:xfrm>
          </p:grpSpPr>
          <p:sp>
            <p:nvSpPr>
              <p:cNvPr name="Freeform 20" id="20"/>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21" id="21"/>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22" id="22"/>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3"/>
              <a:stretch>
                <a:fillRect l="-6078" t="0" r="-4215" b="-19780"/>
              </a:stretch>
            </a:blipFill>
          </p:spPr>
        </p:sp>
        <p:sp>
          <p:nvSpPr>
            <p:cNvPr name="TextBox 23" id="23"/>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250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grpSp>
        <p:nvGrpSpPr>
          <p:cNvPr name="Group 3" id="3"/>
          <p:cNvGrpSpPr/>
          <p:nvPr/>
        </p:nvGrpSpPr>
        <p:grpSpPr>
          <a:xfrm rot="0">
            <a:off x="1020307" y="3525834"/>
            <a:ext cx="13085219" cy="4920902"/>
            <a:chOff x="0" y="0"/>
            <a:chExt cx="4689447" cy="1763540"/>
          </a:xfrm>
        </p:grpSpPr>
        <p:sp>
          <p:nvSpPr>
            <p:cNvPr name="Freeform 4" id="4"/>
            <p:cNvSpPr/>
            <p:nvPr/>
          </p:nvSpPr>
          <p:spPr>
            <a:xfrm flipH="false" flipV="false" rot="0">
              <a:off x="0" y="0"/>
              <a:ext cx="4689447" cy="1763540"/>
            </a:xfrm>
            <a:custGeom>
              <a:avLst/>
              <a:gdLst/>
              <a:ahLst/>
              <a:cxnLst/>
              <a:rect r="r" b="b" t="t" l="l"/>
              <a:pathLst>
                <a:path h="1763540" w="4689447">
                  <a:moveTo>
                    <a:pt x="13016" y="0"/>
                  </a:moveTo>
                  <a:lnTo>
                    <a:pt x="4676431" y="0"/>
                  </a:lnTo>
                  <a:cubicBezTo>
                    <a:pt x="4683620" y="0"/>
                    <a:pt x="4689447" y="5828"/>
                    <a:pt x="4689447" y="13016"/>
                  </a:cubicBezTo>
                  <a:lnTo>
                    <a:pt x="4689447" y="1750524"/>
                  </a:lnTo>
                  <a:cubicBezTo>
                    <a:pt x="4689447" y="1757713"/>
                    <a:pt x="4683620" y="1763540"/>
                    <a:pt x="4676431" y="1763540"/>
                  </a:cubicBezTo>
                  <a:lnTo>
                    <a:pt x="13016" y="1763540"/>
                  </a:lnTo>
                  <a:cubicBezTo>
                    <a:pt x="5828" y="1763540"/>
                    <a:pt x="0" y="1757713"/>
                    <a:pt x="0" y="1750524"/>
                  </a:cubicBezTo>
                  <a:lnTo>
                    <a:pt x="0" y="13016"/>
                  </a:lnTo>
                  <a:cubicBezTo>
                    <a:pt x="0" y="5828"/>
                    <a:pt x="5828" y="0"/>
                    <a:pt x="13016" y="0"/>
                  </a:cubicBezTo>
                  <a:close/>
                </a:path>
              </a:pathLst>
            </a:custGeom>
            <a:solidFill>
              <a:srgbClr val="20A2DC"/>
            </a:solidFill>
          </p:spPr>
        </p:sp>
        <p:sp>
          <p:nvSpPr>
            <p:cNvPr name="TextBox 5" id="5"/>
            <p:cNvSpPr txBox="true"/>
            <p:nvPr/>
          </p:nvSpPr>
          <p:spPr>
            <a:xfrm>
              <a:off x="0" y="-28575"/>
              <a:ext cx="4689447" cy="1792115"/>
            </a:xfrm>
            <a:prstGeom prst="rect">
              <a:avLst/>
            </a:prstGeom>
          </p:spPr>
          <p:txBody>
            <a:bodyPr anchor="ctr" rtlCol="false" tIns="50800" lIns="50800" bIns="50800" rIns="50800"/>
            <a:lstStyle/>
            <a:p>
              <a:pPr algn="ctr">
                <a:lnSpc>
                  <a:spcPts val="1960"/>
                </a:lnSpc>
              </a:pPr>
            </a:p>
          </p:txBody>
        </p:sp>
      </p:grpSp>
      <p:sp>
        <p:nvSpPr>
          <p:cNvPr name="Freeform 6" id="6"/>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3"/>
            <a:stretch>
              <a:fillRect l="0" t="0" r="0" b="0"/>
            </a:stretch>
          </a:blipFill>
        </p:spPr>
      </p:sp>
      <p:grpSp>
        <p:nvGrpSpPr>
          <p:cNvPr name="Group 7" id="7"/>
          <p:cNvGrpSpPr/>
          <p:nvPr/>
        </p:nvGrpSpPr>
        <p:grpSpPr>
          <a:xfrm rot="0">
            <a:off x="14744960" y="5037175"/>
            <a:ext cx="2566938" cy="187272"/>
            <a:chOff x="0" y="0"/>
            <a:chExt cx="1522829" cy="111099"/>
          </a:xfrm>
        </p:grpSpPr>
        <p:sp>
          <p:nvSpPr>
            <p:cNvPr name="Freeform 8" id="8"/>
            <p:cNvSpPr/>
            <p:nvPr/>
          </p:nvSpPr>
          <p:spPr>
            <a:xfrm flipH="false" flipV="false" rot="0">
              <a:off x="0" y="0"/>
              <a:ext cx="1522829" cy="111099"/>
            </a:xfrm>
            <a:custGeom>
              <a:avLst/>
              <a:gdLst/>
              <a:ahLst/>
              <a:cxnLst/>
              <a:rect r="r" b="b" t="t" l="l"/>
              <a:pathLst>
                <a:path h="111099" w="1522829">
                  <a:moveTo>
                    <a:pt x="0" y="0"/>
                  </a:moveTo>
                  <a:lnTo>
                    <a:pt x="1522829" y="0"/>
                  </a:lnTo>
                  <a:lnTo>
                    <a:pt x="1522829" y="111099"/>
                  </a:lnTo>
                  <a:lnTo>
                    <a:pt x="0" y="111099"/>
                  </a:lnTo>
                  <a:close/>
                </a:path>
              </a:pathLst>
            </a:custGeom>
            <a:solidFill>
              <a:srgbClr val="19BB89"/>
            </a:solidFill>
          </p:spPr>
        </p:sp>
        <p:sp>
          <p:nvSpPr>
            <p:cNvPr name="TextBox 9" id="9"/>
            <p:cNvSpPr txBox="true"/>
            <p:nvPr/>
          </p:nvSpPr>
          <p:spPr>
            <a:xfrm>
              <a:off x="0" y="-9525"/>
              <a:ext cx="1522829" cy="120624"/>
            </a:xfrm>
            <a:prstGeom prst="rect">
              <a:avLst/>
            </a:prstGeom>
          </p:spPr>
          <p:txBody>
            <a:bodyPr anchor="ctr" rtlCol="false" tIns="30688" lIns="30688" bIns="30688" rIns="30688"/>
            <a:lstStyle/>
            <a:p>
              <a:pPr algn="ctr">
                <a:lnSpc>
                  <a:spcPts val="1184"/>
                </a:lnSpc>
              </a:pPr>
            </a:p>
          </p:txBody>
        </p:sp>
      </p:grpSp>
      <p:grpSp>
        <p:nvGrpSpPr>
          <p:cNvPr name="Group 10" id="10"/>
          <p:cNvGrpSpPr/>
          <p:nvPr/>
        </p:nvGrpSpPr>
        <p:grpSpPr>
          <a:xfrm rot="0">
            <a:off x="14796698" y="8820462"/>
            <a:ext cx="2663366" cy="1005673"/>
            <a:chOff x="0" y="0"/>
            <a:chExt cx="3551154" cy="1340898"/>
          </a:xfrm>
        </p:grpSpPr>
        <p:grpSp>
          <p:nvGrpSpPr>
            <p:cNvPr name="Group 11" id="11"/>
            <p:cNvGrpSpPr/>
            <p:nvPr/>
          </p:nvGrpSpPr>
          <p:grpSpPr>
            <a:xfrm rot="0">
              <a:off x="0" y="0"/>
              <a:ext cx="3551154" cy="1340898"/>
              <a:chOff x="0" y="0"/>
              <a:chExt cx="923686" cy="348779"/>
            </a:xfrm>
          </p:grpSpPr>
          <p:sp>
            <p:nvSpPr>
              <p:cNvPr name="Freeform 12" id="12"/>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13" id="13"/>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14" id="14"/>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4"/>
              <a:stretch>
                <a:fillRect l="-6078" t="0" r="-4215" b="-19780"/>
              </a:stretch>
            </a:blipFill>
          </p:spPr>
        </p:sp>
        <p:sp>
          <p:nvSpPr>
            <p:cNvPr name="TextBox 15" id="15"/>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sp>
        <p:nvSpPr>
          <p:cNvPr name="TextBox 16" id="16"/>
          <p:cNvSpPr txBox="true"/>
          <p:nvPr/>
        </p:nvSpPr>
        <p:spPr>
          <a:xfrm rot="0">
            <a:off x="3103719" y="5329928"/>
            <a:ext cx="10092578" cy="2167890"/>
          </a:xfrm>
          <a:prstGeom prst="rect">
            <a:avLst/>
          </a:prstGeom>
        </p:spPr>
        <p:txBody>
          <a:bodyPr anchor="t" rtlCol="false" tIns="0" lIns="0" bIns="0" rIns="0">
            <a:spAutoFit/>
          </a:bodyPr>
          <a:lstStyle/>
          <a:p>
            <a:pPr algn="r">
              <a:lnSpc>
                <a:spcPts val="5880"/>
              </a:lnSpc>
            </a:pPr>
            <a:r>
              <a:rPr lang="en-US" sz="3500">
                <a:solidFill>
                  <a:srgbClr val="FFFFFF"/>
                </a:solidFill>
                <a:latin typeface="Open Sauce"/>
                <a:ea typeface="Open Sauce"/>
                <a:cs typeface="Open Sauce"/>
                <a:sym typeface="Open Sauce"/>
              </a:rPr>
              <a:t>“30% of lan</a:t>
            </a:r>
            <a:r>
              <a:rPr lang="en-US" sz="3500">
                <a:solidFill>
                  <a:srgbClr val="FFFFFF"/>
                </a:solidFill>
                <a:latin typeface="Open Sauce"/>
                <a:ea typeface="Open Sauce"/>
                <a:cs typeface="Open Sauce"/>
                <a:sym typeface="Open Sauce"/>
              </a:rPr>
              <a:t>d and sea being restored by nature for people, and dealing with 30% of the UK’s emissions reductions by 2030”. </a:t>
            </a:r>
          </a:p>
        </p:txBody>
      </p:sp>
      <p:sp>
        <p:nvSpPr>
          <p:cNvPr name="TextBox 17" id="17"/>
          <p:cNvSpPr txBox="true"/>
          <p:nvPr/>
        </p:nvSpPr>
        <p:spPr>
          <a:xfrm rot="0">
            <a:off x="1763190" y="4498044"/>
            <a:ext cx="9996885" cy="539131"/>
          </a:xfrm>
          <a:prstGeom prst="rect">
            <a:avLst/>
          </a:prstGeom>
        </p:spPr>
        <p:txBody>
          <a:bodyPr anchor="t" rtlCol="false" tIns="0" lIns="0" bIns="0" rIns="0">
            <a:spAutoFit/>
          </a:bodyPr>
          <a:lstStyle/>
          <a:p>
            <a:pPr algn="l">
              <a:lnSpc>
                <a:spcPts val="4299"/>
              </a:lnSpc>
            </a:pPr>
            <a:r>
              <a:rPr lang="en-US" sz="3495" b="true">
                <a:solidFill>
                  <a:srgbClr val="FFFFFF"/>
                </a:solidFill>
                <a:latin typeface="Open Sauce Bold"/>
                <a:ea typeface="Open Sauce Bold"/>
                <a:cs typeface="Open Sauce Bold"/>
                <a:sym typeface="Open Sauce Bold"/>
              </a:rPr>
              <a:t>Our</a:t>
            </a:r>
            <a:r>
              <a:rPr lang="en-US" b="true" sz="3495">
                <a:solidFill>
                  <a:srgbClr val="FFFFFF"/>
                </a:solidFill>
                <a:latin typeface="Open Sauce Bold"/>
                <a:ea typeface="Open Sauce Bold"/>
                <a:cs typeface="Open Sauce Bold"/>
                <a:sym typeface="Open Sauce Bold"/>
              </a:rPr>
              <a:t> target is to accelerate action towards:</a:t>
            </a:r>
          </a:p>
        </p:txBody>
      </p:sp>
      <p:sp>
        <p:nvSpPr>
          <p:cNvPr name="TextBox 18" id="18"/>
          <p:cNvSpPr txBox="true"/>
          <p:nvPr/>
        </p:nvSpPr>
        <p:spPr>
          <a:xfrm rot="0">
            <a:off x="14744960" y="2672952"/>
            <a:ext cx="2620169" cy="2113591"/>
          </a:xfrm>
          <a:prstGeom prst="rect">
            <a:avLst/>
          </a:prstGeom>
        </p:spPr>
        <p:txBody>
          <a:bodyPr anchor="t" rtlCol="false" tIns="0" lIns="0" bIns="0" rIns="0">
            <a:spAutoFit/>
          </a:bodyPr>
          <a:lstStyle/>
          <a:p>
            <a:pPr algn="l">
              <a:lnSpc>
                <a:spcPts val="4252"/>
              </a:lnSpc>
              <a:spcBef>
                <a:spcPct val="0"/>
              </a:spcBef>
            </a:pPr>
            <a:r>
              <a:rPr lang="en-US" sz="3037">
                <a:solidFill>
                  <a:srgbClr val="FFFFFF"/>
                </a:solidFill>
                <a:latin typeface="Open Sauce"/>
                <a:ea typeface="Open Sauce"/>
                <a:cs typeface="Open Sauce"/>
                <a:sym typeface="Open Sauce"/>
              </a:rPr>
              <a:t>For health</a:t>
            </a:r>
          </a:p>
          <a:p>
            <a:pPr algn="l">
              <a:lnSpc>
                <a:spcPts val="4252"/>
              </a:lnSpc>
              <a:spcBef>
                <a:spcPct val="0"/>
              </a:spcBef>
            </a:pPr>
            <a:r>
              <a:rPr lang="en-US" sz="3037">
                <a:solidFill>
                  <a:srgbClr val="FFFFFF"/>
                </a:solidFill>
                <a:latin typeface="Open Sauce"/>
                <a:ea typeface="Open Sauce"/>
                <a:cs typeface="Open Sauce"/>
                <a:sym typeface="Open Sauce"/>
              </a:rPr>
              <a:t>For prosperity</a:t>
            </a:r>
          </a:p>
          <a:p>
            <a:pPr algn="l">
              <a:lnSpc>
                <a:spcPts val="4252"/>
              </a:lnSpc>
              <a:spcBef>
                <a:spcPct val="0"/>
              </a:spcBef>
            </a:pPr>
            <a:r>
              <a:rPr lang="en-US" sz="3037">
                <a:solidFill>
                  <a:srgbClr val="FFFFFF"/>
                </a:solidFill>
                <a:latin typeface="Open Sauce"/>
                <a:ea typeface="Open Sauce"/>
                <a:cs typeface="Open Sauce"/>
                <a:sym typeface="Open Sauce"/>
              </a:rPr>
              <a:t>For resilience</a:t>
            </a:r>
          </a:p>
          <a:p>
            <a:pPr algn="l">
              <a:lnSpc>
                <a:spcPts val="4252"/>
              </a:lnSpc>
              <a:spcBef>
                <a:spcPct val="0"/>
              </a:spcBef>
            </a:pPr>
            <a:r>
              <a:rPr lang="en-US" sz="3037">
                <a:solidFill>
                  <a:srgbClr val="FFFFFF"/>
                </a:solidFill>
                <a:latin typeface="Open Sauce"/>
                <a:ea typeface="Open Sauce"/>
                <a:cs typeface="Open Sauce"/>
                <a:sym typeface="Open Sauce"/>
              </a:rPr>
              <a:t>For people</a:t>
            </a:r>
          </a:p>
        </p:txBody>
      </p:sp>
      <p:grpSp>
        <p:nvGrpSpPr>
          <p:cNvPr name="Group 19" id="19"/>
          <p:cNvGrpSpPr/>
          <p:nvPr/>
        </p:nvGrpSpPr>
        <p:grpSpPr>
          <a:xfrm rot="0">
            <a:off x="14744960" y="1234839"/>
            <a:ext cx="2590540" cy="877316"/>
            <a:chOff x="0" y="0"/>
            <a:chExt cx="3454053" cy="1169754"/>
          </a:xfrm>
        </p:grpSpPr>
        <p:sp>
          <p:nvSpPr>
            <p:cNvPr name="TextBox 20" id="20"/>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21" id="21"/>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250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77" r="0" b="-9277"/>
            </a:stretch>
          </a:blipFill>
        </p:spPr>
      </p:sp>
      <p:sp>
        <p:nvSpPr>
          <p:cNvPr name="Freeform 3" id="3"/>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3"/>
            <a:stretch>
              <a:fillRect l="0" t="0" r="0" b="0"/>
            </a:stretch>
          </a:blipFill>
        </p:spPr>
      </p:sp>
      <p:grpSp>
        <p:nvGrpSpPr>
          <p:cNvPr name="Group 4" id="4"/>
          <p:cNvGrpSpPr/>
          <p:nvPr/>
        </p:nvGrpSpPr>
        <p:grpSpPr>
          <a:xfrm rot="0">
            <a:off x="6076250" y="6856500"/>
            <a:ext cx="4483825" cy="1711077"/>
            <a:chOff x="0" y="0"/>
            <a:chExt cx="1180925" cy="450654"/>
          </a:xfrm>
        </p:grpSpPr>
        <p:sp>
          <p:nvSpPr>
            <p:cNvPr name="Freeform 5" id="5"/>
            <p:cNvSpPr/>
            <p:nvPr/>
          </p:nvSpPr>
          <p:spPr>
            <a:xfrm flipH="false" flipV="false" rot="0">
              <a:off x="0" y="0"/>
              <a:ext cx="1180925" cy="450654"/>
            </a:xfrm>
            <a:custGeom>
              <a:avLst/>
              <a:gdLst/>
              <a:ahLst/>
              <a:cxnLst/>
              <a:rect r="r" b="b" t="t" l="l"/>
              <a:pathLst>
                <a:path h="450654" w="1180925">
                  <a:moveTo>
                    <a:pt x="0" y="0"/>
                  </a:moveTo>
                  <a:lnTo>
                    <a:pt x="1180925" y="0"/>
                  </a:lnTo>
                  <a:lnTo>
                    <a:pt x="1180925" y="450654"/>
                  </a:lnTo>
                  <a:lnTo>
                    <a:pt x="0" y="450654"/>
                  </a:lnTo>
                  <a:close/>
                </a:path>
              </a:pathLst>
            </a:custGeom>
            <a:solidFill>
              <a:srgbClr val="19BB89"/>
            </a:solidFill>
          </p:spPr>
        </p:sp>
        <p:sp>
          <p:nvSpPr>
            <p:cNvPr name="TextBox 6" id="6"/>
            <p:cNvSpPr txBox="true"/>
            <p:nvPr/>
          </p:nvSpPr>
          <p:spPr>
            <a:xfrm>
              <a:off x="0" y="-28575"/>
              <a:ext cx="1180925" cy="479229"/>
            </a:xfrm>
            <a:prstGeom prst="rect">
              <a:avLst/>
            </a:prstGeom>
          </p:spPr>
          <p:txBody>
            <a:bodyPr anchor="ctr" rtlCol="false" tIns="50800" lIns="50800" bIns="50800" rIns="50800"/>
            <a:lstStyle/>
            <a:p>
              <a:pPr algn="ctr">
                <a:lnSpc>
                  <a:spcPts val="2571"/>
                </a:lnSpc>
              </a:pPr>
              <a:r>
                <a:rPr lang="en-US" sz="1836">
                  <a:solidFill>
                    <a:srgbClr val="FFFFFF"/>
                  </a:solidFill>
                  <a:latin typeface="Open Sauce"/>
                  <a:ea typeface="Open Sauce"/>
                  <a:cs typeface="Open Sauce"/>
                  <a:sym typeface="Open Sauce"/>
                </a:rPr>
                <a:t>Collective Investment vehicle </a:t>
              </a:r>
            </a:p>
            <a:p>
              <a:pPr algn="ctr">
                <a:lnSpc>
                  <a:spcPts val="2571"/>
                </a:lnSpc>
              </a:pPr>
            </a:p>
            <a:p>
              <a:pPr algn="ctr">
                <a:lnSpc>
                  <a:spcPts val="2571"/>
                </a:lnSpc>
              </a:pPr>
              <a:r>
                <a:rPr lang="en-US" sz="1836">
                  <a:solidFill>
                    <a:srgbClr val="FFFFFF"/>
                  </a:solidFill>
                  <a:latin typeface="Open Sauce"/>
                  <a:ea typeface="Open Sauce"/>
                  <a:cs typeface="Open Sauce"/>
                  <a:sym typeface="Open Sauce"/>
                </a:rPr>
                <a:t>Strategic deployment of investment into nature for UK resilience</a:t>
              </a:r>
            </a:p>
          </p:txBody>
        </p:sp>
      </p:grpSp>
      <p:grpSp>
        <p:nvGrpSpPr>
          <p:cNvPr name="Group 7" id="7"/>
          <p:cNvGrpSpPr/>
          <p:nvPr/>
        </p:nvGrpSpPr>
        <p:grpSpPr>
          <a:xfrm rot="0">
            <a:off x="1016666" y="6856500"/>
            <a:ext cx="4783359" cy="1711077"/>
            <a:chOff x="0" y="0"/>
            <a:chExt cx="1259815" cy="450654"/>
          </a:xfrm>
        </p:grpSpPr>
        <p:sp>
          <p:nvSpPr>
            <p:cNvPr name="Freeform 8" id="8"/>
            <p:cNvSpPr/>
            <p:nvPr/>
          </p:nvSpPr>
          <p:spPr>
            <a:xfrm flipH="false" flipV="false" rot="0">
              <a:off x="0" y="0"/>
              <a:ext cx="1259815" cy="450654"/>
            </a:xfrm>
            <a:custGeom>
              <a:avLst/>
              <a:gdLst/>
              <a:ahLst/>
              <a:cxnLst/>
              <a:rect r="r" b="b" t="t" l="l"/>
              <a:pathLst>
                <a:path h="450654" w="1259815">
                  <a:moveTo>
                    <a:pt x="0" y="0"/>
                  </a:moveTo>
                  <a:lnTo>
                    <a:pt x="1259815" y="0"/>
                  </a:lnTo>
                  <a:lnTo>
                    <a:pt x="1259815" y="450654"/>
                  </a:lnTo>
                  <a:lnTo>
                    <a:pt x="0" y="450654"/>
                  </a:lnTo>
                  <a:close/>
                </a:path>
              </a:pathLst>
            </a:custGeom>
            <a:solidFill>
              <a:srgbClr val="19BB89"/>
            </a:solidFill>
          </p:spPr>
        </p:sp>
        <p:sp>
          <p:nvSpPr>
            <p:cNvPr name="TextBox 9" id="9"/>
            <p:cNvSpPr txBox="true"/>
            <p:nvPr/>
          </p:nvSpPr>
          <p:spPr>
            <a:xfrm>
              <a:off x="0" y="-28575"/>
              <a:ext cx="1259815" cy="479229"/>
            </a:xfrm>
            <a:prstGeom prst="rect">
              <a:avLst/>
            </a:prstGeom>
          </p:spPr>
          <p:txBody>
            <a:bodyPr anchor="ctr" rtlCol="false" tIns="50800" lIns="50800" bIns="50800" rIns="50800"/>
            <a:lstStyle/>
            <a:p>
              <a:pPr algn="ctr">
                <a:lnSpc>
                  <a:spcPts val="2571"/>
                </a:lnSpc>
              </a:pPr>
              <a:r>
                <a:rPr lang="en-US" sz="1836">
                  <a:solidFill>
                    <a:srgbClr val="FFFFFF"/>
                  </a:solidFill>
                  <a:latin typeface="Open Sauce"/>
                  <a:ea typeface="Open Sauce"/>
                  <a:cs typeface="Open Sauce"/>
                  <a:sym typeface="Open Sauce"/>
                </a:rPr>
                <a:t>UK wide land-use decision framework</a:t>
              </a:r>
            </a:p>
            <a:p>
              <a:pPr algn="ctr">
                <a:lnSpc>
                  <a:spcPts val="2571"/>
                </a:lnSpc>
              </a:pPr>
            </a:p>
            <a:p>
              <a:pPr algn="ctr">
                <a:lnSpc>
                  <a:spcPts val="2571"/>
                </a:lnSpc>
              </a:pPr>
              <a:r>
                <a:rPr lang="en-US" sz="1836">
                  <a:solidFill>
                    <a:srgbClr val="FFFFFF"/>
                  </a:solidFill>
                  <a:latin typeface="Open Sauce"/>
                  <a:ea typeface="Open Sauce"/>
                  <a:cs typeface="Open Sauce"/>
                  <a:sym typeface="Open Sauce"/>
                </a:rPr>
                <a:t>Strategic ambition to realise UK PLC targets for nature and climate</a:t>
              </a:r>
            </a:p>
          </p:txBody>
        </p:sp>
      </p:grpSp>
      <p:grpSp>
        <p:nvGrpSpPr>
          <p:cNvPr name="Group 10" id="10"/>
          <p:cNvGrpSpPr/>
          <p:nvPr/>
        </p:nvGrpSpPr>
        <p:grpSpPr>
          <a:xfrm rot="0">
            <a:off x="10836499" y="6856500"/>
            <a:ext cx="6422801" cy="1711077"/>
            <a:chOff x="0" y="0"/>
            <a:chExt cx="1691602" cy="450654"/>
          </a:xfrm>
        </p:grpSpPr>
        <p:sp>
          <p:nvSpPr>
            <p:cNvPr name="Freeform 11" id="11"/>
            <p:cNvSpPr/>
            <p:nvPr/>
          </p:nvSpPr>
          <p:spPr>
            <a:xfrm flipH="false" flipV="false" rot="0">
              <a:off x="0" y="0"/>
              <a:ext cx="1691602" cy="450654"/>
            </a:xfrm>
            <a:custGeom>
              <a:avLst/>
              <a:gdLst/>
              <a:ahLst/>
              <a:cxnLst/>
              <a:rect r="r" b="b" t="t" l="l"/>
              <a:pathLst>
                <a:path h="450654" w="1691602">
                  <a:moveTo>
                    <a:pt x="0" y="0"/>
                  </a:moveTo>
                  <a:lnTo>
                    <a:pt x="1691602" y="0"/>
                  </a:lnTo>
                  <a:lnTo>
                    <a:pt x="1691602" y="450654"/>
                  </a:lnTo>
                  <a:lnTo>
                    <a:pt x="0" y="450654"/>
                  </a:lnTo>
                  <a:close/>
                </a:path>
              </a:pathLst>
            </a:custGeom>
            <a:solidFill>
              <a:srgbClr val="19BB89"/>
            </a:solidFill>
          </p:spPr>
        </p:sp>
        <p:sp>
          <p:nvSpPr>
            <p:cNvPr name="TextBox 12" id="12"/>
            <p:cNvSpPr txBox="true"/>
            <p:nvPr/>
          </p:nvSpPr>
          <p:spPr>
            <a:xfrm>
              <a:off x="0" y="-28575"/>
              <a:ext cx="1691602" cy="479229"/>
            </a:xfrm>
            <a:prstGeom prst="rect">
              <a:avLst/>
            </a:prstGeom>
          </p:spPr>
          <p:txBody>
            <a:bodyPr anchor="ctr" rtlCol="false" tIns="50800" lIns="50800" bIns="50800" rIns="50800"/>
            <a:lstStyle/>
            <a:p>
              <a:pPr algn="ctr">
                <a:lnSpc>
                  <a:spcPts val="2571"/>
                </a:lnSpc>
              </a:pPr>
              <a:r>
                <a:rPr lang="en-US" sz="1836">
                  <a:solidFill>
                    <a:srgbClr val="FFFFFF"/>
                  </a:solidFill>
                  <a:latin typeface="Open Sauce"/>
                  <a:ea typeface="Open Sauce"/>
                  <a:cs typeface="Open Sauce"/>
                  <a:sym typeface="Open Sauce"/>
                </a:rPr>
                <a:t>Ecological connectivity and evidence of effectiveness from more, bigger, better and more joined natural infrastructure. Providing a core nature network that holds weight in land and sea use decisions. </a:t>
              </a:r>
            </a:p>
          </p:txBody>
        </p:sp>
      </p:grpSp>
      <p:grpSp>
        <p:nvGrpSpPr>
          <p:cNvPr name="Group 13" id="13"/>
          <p:cNvGrpSpPr/>
          <p:nvPr/>
        </p:nvGrpSpPr>
        <p:grpSpPr>
          <a:xfrm rot="0">
            <a:off x="14796698" y="8820462"/>
            <a:ext cx="2663366" cy="1005673"/>
            <a:chOff x="0" y="0"/>
            <a:chExt cx="3551154" cy="1340898"/>
          </a:xfrm>
        </p:grpSpPr>
        <p:grpSp>
          <p:nvGrpSpPr>
            <p:cNvPr name="Group 14" id="14"/>
            <p:cNvGrpSpPr/>
            <p:nvPr/>
          </p:nvGrpSpPr>
          <p:grpSpPr>
            <a:xfrm rot="0">
              <a:off x="0" y="0"/>
              <a:ext cx="3551154" cy="1340898"/>
              <a:chOff x="0" y="0"/>
              <a:chExt cx="923686" cy="348779"/>
            </a:xfrm>
          </p:grpSpPr>
          <p:sp>
            <p:nvSpPr>
              <p:cNvPr name="Freeform 15" id="15"/>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16" id="16"/>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17" id="17"/>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4"/>
              <a:stretch>
                <a:fillRect l="-6078" t="0" r="-4215" b="-19780"/>
              </a:stretch>
            </a:blipFill>
          </p:spPr>
        </p:sp>
        <p:sp>
          <p:nvSpPr>
            <p:cNvPr name="TextBox 18" id="18"/>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grpSp>
        <p:nvGrpSpPr>
          <p:cNvPr name="Group 19" id="19"/>
          <p:cNvGrpSpPr/>
          <p:nvPr/>
        </p:nvGrpSpPr>
        <p:grpSpPr>
          <a:xfrm rot="0">
            <a:off x="4737715" y="3009812"/>
            <a:ext cx="12521585" cy="3446637"/>
            <a:chOff x="0" y="0"/>
            <a:chExt cx="3297866" cy="907756"/>
          </a:xfrm>
        </p:grpSpPr>
        <p:sp>
          <p:nvSpPr>
            <p:cNvPr name="Freeform 20" id="20"/>
            <p:cNvSpPr/>
            <p:nvPr/>
          </p:nvSpPr>
          <p:spPr>
            <a:xfrm flipH="false" flipV="false" rot="0">
              <a:off x="0" y="0"/>
              <a:ext cx="3297866" cy="907756"/>
            </a:xfrm>
            <a:custGeom>
              <a:avLst/>
              <a:gdLst/>
              <a:ahLst/>
              <a:cxnLst/>
              <a:rect r="r" b="b" t="t" l="l"/>
              <a:pathLst>
                <a:path h="907756" w="3297866">
                  <a:moveTo>
                    <a:pt x="13602" y="0"/>
                  </a:moveTo>
                  <a:lnTo>
                    <a:pt x="3284264" y="0"/>
                  </a:lnTo>
                  <a:cubicBezTo>
                    <a:pt x="3291776" y="0"/>
                    <a:pt x="3297866" y="6090"/>
                    <a:pt x="3297866" y="13602"/>
                  </a:cubicBezTo>
                  <a:lnTo>
                    <a:pt x="3297866" y="894154"/>
                  </a:lnTo>
                  <a:cubicBezTo>
                    <a:pt x="3297866" y="901666"/>
                    <a:pt x="3291776" y="907756"/>
                    <a:pt x="3284264" y="907756"/>
                  </a:cubicBezTo>
                  <a:lnTo>
                    <a:pt x="13602" y="907756"/>
                  </a:lnTo>
                  <a:cubicBezTo>
                    <a:pt x="6090" y="907756"/>
                    <a:pt x="0" y="901666"/>
                    <a:pt x="0" y="894154"/>
                  </a:cubicBezTo>
                  <a:lnTo>
                    <a:pt x="0" y="13602"/>
                  </a:lnTo>
                  <a:cubicBezTo>
                    <a:pt x="0" y="6090"/>
                    <a:pt x="6090" y="0"/>
                    <a:pt x="13602" y="0"/>
                  </a:cubicBezTo>
                  <a:close/>
                </a:path>
              </a:pathLst>
            </a:custGeom>
            <a:solidFill>
              <a:srgbClr val="FFFFFF"/>
            </a:solidFill>
          </p:spPr>
        </p:sp>
        <p:sp>
          <p:nvSpPr>
            <p:cNvPr name="TextBox 21" id="21"/>
            <p:cNvSpPr txBox="true"/>
            <p:nvPr/>
          </p:nvSpPr>
          <p:spPr>
            <a:xfrm>
              <a:off x="0" y="-19050"/>
              <a:ext cx="3297866" cy="926806"/>
            </a:xfrm>
            <a:prstGeom prst="rect">
              <a:avLst/>
            </a:prstGeom>
          </p:spPr>
          <p:txBody>
            <a:bodyPr anchor="ctr" rtlCol="false" tIns="50800" lIns="50800" bIns="50800" rIns="50800"/>
            <a:lstStyle/>
            <a:p>
              <a:pPr algn="ctr">
                <a:lnSpc>
                  <a:spcPts val="1871"/>
                </a:lnSpc>
              </a:pPr>
            </a:p>
          </p:txBody>
        </p:sp>
      </p:grpSp>
      <p:sp>
        <p:nvSpPr>
          <p:cNvPr name="TextBox 22" id="22"/>
          <p:cNvSpPr txBox="true"/>
          <p:nvPr/>
        </p:nvSpPr>
        <p:spPr>
          <a:xfrm rot="0">
            <a:off x="5052862" y="3190308"/>
            <a:ext cx="11742775" cy="3051175"/>
          </a:xfrm>
          <a:prstGeom prst="rect">
            <a:avLst/>
          </a:prstGeom>
        </p:spPr>
        <p:txBody>
          <a:bodyPr anchor="t" rtlCol="false" tIns="0" lIns="0" bIns="0" rIns="0">
            <a:spAutoFit/>
          </a:bodyPr>
          <a:lstStyle/>
          <a:p>
            <a:pPr algn="l">
              <a:lnSpc>
                <a:spcPts val="3499"/>
              </a:lnSpc>
            </a:pPr>
            <a:r>
              <a:rPr lang="en-US" sz="2499">
                <a:solidFill>
                  <a:srgbClr val="000000"/>
                </a:solidFill>
                <a:latin typeface="Open Sauce"/>
                <a:ea typeface="Open Sauce"/>
                <a:cs typeface="Open Sauce"/>
                <a:sym typeface="Open Sauce"/>
              </a:rPr>
              <a:t>The SNN is a national construct that overlays local nature recovery priorities and thematic initiatives providing a single collective strategic investment vehicle, underpinned by Lawton principles for natural process driven functional ecosystems.</a:t>
            </a:r>
          </a:p>
          <a:p>
            <a:pPr algn="l">
              <a:lnSpc>
                <a:spcPts val="3499"/>
              </a:lnSpc>
            </a:pPr>
          </a:p>
          <a:p>
            <a:pPr algn="l">
              <a:lnSpc>
                <a:spcPts val="3499"/>
              </a:lnSpc>
            </a:pPr>
            <a:r>
              <a:rPr lang="en-US" sz="2499">
                <a:solidFill>
                  <a:srgbClr val="19BB89"/>
                </a:solidFill>
                <a:latin typeface="Open Sauce"/>
                <a:ea typeface="Open Sauce"/>
                <a:cs typeface="Open Sauce"/>
                <a:sym typeface="Open Sauce"/>
              </a:rPr>
              <a:t>All of this ensures that nature is treated as foundational infrastructure for climate resilience, economic prosperity, and community wellbeing.</a:t>
            </a:r>
          </a:p>
        </p:txBody>
      </p:sp>
      <p:sp>
        <p:nvSpPr>
          <p:cNvPr name="TextBox 23" id="23"/>
          <p:cNvSpPr txBox="true"/>
          <p:nvPr/>
        </p:nvSpPr>
        <p:spPr>
          <a:xfrm rot="0">
            <a:off x="1028700" y="2943137"/>
            <a:ext cx="3709015" cy="2637155"/>
          </a:xfrm>
          <a:prstGeom prst="rect">
            <a:avLst/>
          </a:prstGeom>
        </p:spPr>
        <p:txBody>
          <a:bodyPr anchor="t" rtlCol="false" tIns="0" lIns="0" bIns="0" rIns="0">
            <a:spAutoFit/>
          </a:bodyPr>
          <a:lstStyle/>
          <a:p>
            <a:pPr algn="l">
              <a:lnSpc>
                <a:spcPts val="5320"/>
              </a:lnSpc>
            </a:pPr>
            <a:r>
              <a:rPr lang="en-US" sz="3800">
                <a:solidFill>
                  <a:srgbClr val="FFFFFF"/>
                </a:solidFill>
                <a:latin typeface="Open Sauce"/>
                <a:ea typeface="Open Sauce"/>
                <a:cs typeface="Open Sauce"/>
                <a:sym typeface="Open Sauce"/>
              </a:rPr>
              <a:t>What is the</a:t>
            </a:r>
          </a:p>
          <a:p>
            <a:pPr algn="l">
              <a:lnSpc>
                <a:spcPts val="5320"/>
              </a:lnSpc>
              <a:spcBef>
                <a:spcPct val="0"/>
              </a:spcBef>
            </a:pPr>
            <a:r>
              <a:rPr lang="en-US" sz="3800">
                <a:solidFill>
                  <a:srgbClr val="FFFFFF"/>
                </a:solidFill>
                <a:latin typeface="Open Sauce"/>
                <a:ea typeface="Open Sauce"/>
                <a:cs typeface="Open Sauce"/>
                <a:sym typeface="Open Sauce"/>
              </a:rPr>
              <a:t>Strategic Nature Network?</a:t>
            </a:r>
          </a:p>
        </p:txBody>
      </p:sp>
      <p:grpSp>
        <p:nvGrpSpPr>
          <p:cNvPr name="Group 24" id="24"/>
          <p:cNvGrpSpPr/>
          <p:nvPr/>
        </p:nvGrpSpPr>
        <p:grpSpPr>
          <a:xfrm rot="0">
            <a:off x="14668760" y="1234839"/>
            <a:ext cx="2590540" cy="877316"/>
            <a:chOff x="0" y="0"/>
            <a:chExt cx="3454053" cy="1169754"/>
          </a:xfrm>
        </p:grpSpPr>
        <p:sp>
          <p:nvSpPr>
            <p:cNvPr name="TextBox 25" id="25"/>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26" id="26"/>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250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6310103" y="4047256"/>
            <a:ext cx="2363575" cy="2051428"/>
            <a:chOff x="0" y="0"/>
            <a:chExt cx="622505" cy="540294"/>
          </a:xfrm>
        </p:grpSpPr>
        <p:sp>
          <p:nvSpPr>
            <p:cNvPr name="Freeform 4" id="4"/>
            <p:cNvSpPr/>
            <p:nvPr/>
          </p:nvSpPr>
          <p:spPr>
            <a:xfrm flipH="false" flipV="false" rot="0">
              <a:off x="0" y="0"/>
              <a:ext cx="622505" cy="540294"/>
            </a:xfrm>
            <a:custGeom>
              <a:avLst/>
              <a:gdLst/>
              <a:ahLst/>
              <a:cxnLst/>
              <a:rect r="r" b="b" t="t" l="l"/>
              <a:pathLst>
                <a:path h="540294" w="622505">
                  <a:moveTo>
                    <a:pt x="167051" y="0"/>
                  </a:moveTo>
                  <a:lnTo>
                    <a:pt x="455454" y="0"/>
                  </a:lnTo>
                  <a:cubicBezTo>
                    <a:pt x="499759" y="0"/>
                    <a:pt x="542249" y="17600"/>
                    <a:pt x="573577" y="48928"/>
                  </a:cubicBezTo>
                  <a:cubicBezTo>
                    <a:pt x="604905" y="80256"/>
                    <a:pt x="622505" y="122746"/>
                    <a:pt x="622505" y="167051"/>
                  </a:cubicBezTo>
                  <a:lnTo>
                    <a:pt x="622505" y="373243"/>
                  </a:lnTo>
                  <a:cubicBezTo>
                    <a:pt x="622505" y="417547"/>
                    <a:pt x="604905" y="460037"/>
                    <a:pt x="573577" y="491366"/>
                  </a:cubicBezTo>
                  <a:cubicBezTo>
                    <a:pt x="542249" y="522694"/>
                    <a:pt x="499759" y="540294"/>
                    <a:pt x="455454" y="540294"/>
                  </a:cubicBezTo>
                  <a:lnTo>
                    <a:pt x="167051" y="540294"/>
                  </a:lnTo>
                  <a:cubicBezTo>
                    <a:pt x="122746" y="540294"/>
                    <a:pt x="80256" y="522694"/>
                    <a:pt x="48928" y="491366"/>
                  </a:cubicBezTo>
                  <a:cubicBezTo>
                    <a:pt x="17600" y="460037"/>
                    <a:pt x="0" y="417547"/>
                    <a:pt x="0" y="373243"/>
                  </a:cubicBezTo>
                  <a:lnTo>
                    <a:pt x="0" y="167051"/>
                  </a:lnTo>
                  <a:cubicBezTo>
                    <a:pt x="0" y="122746"/>
                    <a:pt x="17600" y="80256"/>
                    <a:pt x="48928" y="48928"/>
                  </a:cubicBezTo>
                  <a:cubicBezTo>
                    <a:pt x="80256" y="17600"/>
                    <a:pt x="122746" y="0"/>
                    <a:pt x="167051" y="0"/>
                  </a:cubicBezTo>
                  <a:close/>
                </a:path>
              </a:pathLst>
            </a:custGeom>
            <a:solidFill>
              <a:srgbClr val="19BB89"/>
            </a:solidFill>
          </p:spPr>
        </p:sp>
        <p:sp>
          <p:nvSpPr>
            <p:cNvPr name="TextBox 5" id="5"/>
            <p:cNvSpPr txBox="true"/>
            <p:nvPr/>
          </p:nvSpPr>
          <p:spPr>
            <a:xfrm>
              <a:off x="0" y="-38100"/>
              <a:ext cx="622505" cy="578394"/>
            </a:xfrm>
            <a:prstGeom prst="rect">
              <a:avLst/>
            </a:prstGeom>
          </p:spPr>
          <p:txBody>
            <a:bodyPr anchor="ctr" rtlCol="false" tIns="50800" lIns="50800" bIns="50800" rIns="50800"/>
            <a:lstStyle/>
            <a:p>
              <a:pPr algn="ctr">
                <a:lnSpc>
                  <a:spcPts val="2520"/>
                </a:lnSpc>
              </a:pPr>
            </a:p>
          </p:txBody>
        </p:sp>
      </p:grpSp>
      <p:grpSp>
        <p:nvGrpSpPr>
          <p:cNvPr name="Group 6" id="6"/>
          <p:cNvGrpSpPr/>
          <p:nvPr/>
        </p:nvGrpSpPr>
        <p:grpSpPr>
          <a:xfrm rot="0">
            <a:off x="14839895" y="8346663"/>
            <a:ext cx="2566938" cy="187272"/>
            <a:chOff x="0" y="0"/>
            <a:chExt cx="1522829" cy="111099"/>
          </a:xfrm>
        </p:grpSpPr>
        <p:sp>
          <p:nvSpPr>
            <p:cNvPr name="Freeform 7" id="7"/>
            <p:cNvSpPr/>
            <p:nvPr/>
          </p:nvSpPr>
          <p:spPr>
            <a:xfrm flipH="false" flipV="false" rot="0">
              <a:off x="0" y="0"/>
              <a:ext cx="1522829" cy="111099"/>
            </a:xfrm>
            <a:custGeom>
              <a:avLst/>
              <a:gdLst/>
              <a:ahLst/>
              <a:cxnLst/>
              <a:rect r="r" b="b" t="t" l="l"/>
              <a:pathLst>
                <a:path h="111099" w="1522829">
                  <a:moveTo>
                    <a:pt x="0" y="0"/>
                  </a:moveTo>
                  <a:lnTo>
                    <a:pt x="1522829" y="0"/>
                  </a:lnTo>
                  <a:lnTo>
                    <a:pt x="1522829" y="111099"/>
                  </a:lnTo>
                  <a:lnTo>
                    <a:pt x="0" y="111099"/>
                  </a:lnTo>
                  <a:close/>
                </a:path>
              </a:pathLst>
            </a:custGeom>
            <a:solidFill>
              <a:srgbClr val="19BB89"/>
            </a:solidFill>
          </p:spPr>
        </p:sp>
        <p:sp>
          <p:nvSpPr>
            <p:cNvPr name="TextBox 8" id="8"/>
            <p:cNvSpPr txBox="true"/>
            <p:nvPr/>
          </p:nvSpPr>
          <p:spPr>
            <a:xfrm>
              <a:off x="0" y="-9525"/>
              <a:ext cx="1522829" cy="120624"/>
            </a:xfrm>
            <a:prstGeom prst="rect">
              <a:avLst/>
            </a:prstGeom>
          </p:spPr>
          <p:txBody>
            <a:bodyPr anchor="ctr" rtlCol="false" tIns="30688" lIns="30688" bIns="30688" rIns="30688"/>
            <a:lstStyle/>
            <a:p>
              <a:pPr algn="ctr">
                <a:lnSpc>
                  <a:spcPts val="1184"/>
                </a:lnSpc>
              </a:pPr>
            </a:p>
          </p:txBody>
        </p:sp>
      </p:grpSp>
      <p:sp>
        <p:nvSpPr>
          <p:cNvPr name="Freeform 9" id="9"/>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3"/>
            <a:stretch>
              <a:fillRect l="0" t="0" r="0" b="0"/>
            </a:stretch>
          </a:blipFill>
        </p:spPr>
      </p:sp>
      <p:grpSp>
        <p:nvGrpSpPr>
          <p:cNvPr name="Group 10" id="10"/>
          <p:cNvGrpSpPr/>
          <p:nvPr/>
        </p:nvGrpSpPr>
        <p:grpSpPr>
          <a:xfrm rot="0">
            <a:off x="1068604" y="4015106"/>
            <a:ext cx="2363575" cy="2083578"/>
            <a:chOff x="0" y="0"/>
            <a:chExt cx="622505" cy="548761"/>
          </a:xfrm>
        </p:grpSpPr>
        <p:sp>
          <p:nvSpPr>
            <p:cNvPr name="Freeform 11" id="11"/>
            <p:cNvSpPr/>
            <p:nvPr/>
          </p:nvSpPr>
          <p:spPr>
            <a:xfrm flipH="false" flipV="false" rot="0">
              <a:off x="0" y="0"/>
              <a:ext cx="622505" cy="548761"/>
            </a:xfrm>
            <a:custGeom>
              <a:avLst/>
              <a:gdLst/>
              <a:ahLst/>
              <a:cxnLst/>
              <a:rect r="r" b="b" t="t" l="l"/>
              <a:pathLst>
                <a:path h="548761" w="622505">
                  <a:moveTo>
                    <a:pt x="167051" y="0"/>
                  </a:moveTo>
                  <a:lnTo>
                    <a:pt x="455454" y="0"/>
                  </a:lnTo>
                  <a:cubicBezTo>
                    <a:pt x="499759" y="0"/>
                    <a:pt x="542249" y="17600"/>
                    <a:pt x="573577" y="48928"/>
                  </a:cubicBezTo>
                  <a:cubicBezTo>
                    <a:pt x="604905" y="80256"/>
                    <a:pt x="622505" y="122746"/>
                    <a:pt x="622505" y="167051"/>
                  </a:cubicBezTo>
                  <a:lnTo>
                    <a:pt x="622505" y="381710"/>
                  </a:lnTo>
                  <a:cubicBezTo>
                    <a:pt x="622505" y="426015"/>
                    <a:pt x="604905" y="468505"/>
                    <a:pt x="573577" y="499833"/>
                  </a:cubicBezTo>
                  <a:cubicBezTo>
                    <a:pt x="542249" y="531161"/>
                    <a:pt x="499759" y="548761"/>
                    <a:pt x="455454" y="548761"/>
                  </a:cubicBezTo>
                  <a:lnTo>
                    <a:pt x="167051" y="548761"/>
                  </a:lnTo>
                  <a:cubicBezTo>
                    <a:pt x="122746" y="548761"/>
                    <a:pt x="80256" y="531161"/>
                    <a:pt x="48928" y="499833"/>
                  </a:cubicBezTo>
                  <a:cubicBezTo>
                    <a:pt x="17600" y="468505"/>
                    <a:pt x="0" y="426015"/>
                    <a:pt x="0" y="381710"/>
                  </a:cubicBezTo>
                  <a:lnTo>
                    <a:pt x="0" y="167051"/>
                  </a:lnTo>
                  <a:cubicBezTo>
                    <a:pt x="0" y="122746"/>
                    <a:pt x="17600" y="80256"/>
                    <a:pt x="48928" y="48928"/>
                  </a:cubicBezTo>
                  <a:cubicBezTo>
                    <a:pt x="80256" y="17600"/>
                    <a:pt x="122746" y="0"/>
                    <a:pt x="167051" y="0"/>
                  </a:cubicBezTo>
                  <a:close/>
                </a:path>
              </a:pathLst>
            </a:custGeom>
            <a:solidFill>
              <a:srgbClr val="19BB89"/>
            </a:solidFill>
          </p:spPr>
        </p:sp>
        <p:sp>
          <p:nvSpPr>
            <p:cNvPr name="TextBox 12" id="12"/>
            <p:cNvSpPr txBox="true"/>
            <p:nvPr/>
          </p:nvSpPr>
          <p:spPr>
            <a:xfrm>
              <a:off x="0" y="-38100"/>
              <a:ext cx="622505" cy="586861"/>
            </a:xfrm>
            <a:prstGeom prst="rect">
              <a:avLst/>
            </a:prstGeom>
          </p:spPr>
          <p:txBody>
            <a:bodyPr anchor="ctr" rtlCol="false" tIns="50800" lIns="50800" bIns="50800" rIns="50800"/>
            <a:lstStyle/>
            <a:p>
              <a:pPr algn="ctr">
                <a:lnSpc>
                  <a:spcPts val="2520"/>
                </a:lnSpc>
              </a:pPr>
            </a:p>
          </p:txBody>
        </p:sp>
      </p:grpSp>
      <p:sp>
        <p:nvSpPr>
          <p:cNvPr name="TextBox 13" id="13"/>
          <p:cNvSpPr txBox="true"/>
          <p:nvPr/>
        </p:nvSpPr>
        <p:spPr>
          <a:xfrm rot="0">
            <a:off x="1242235" y="4299791"/>
            <a:ext cx="2189943" cy="4427220"/>
          </a:xfrm>
          <a:prstGeom prst="rect">
            <a:avLst/>
          </a:prstGeom>
        </p:spPr>
        <p:txBody>
          <a:bodyPr anchor="t" rtlCol="false" tIns="0" lIns="0" bIns="0" rIns="0">
            <a:spAutoFit/>
          </a:bodyPr>
          <a:lstStyle/>
          <a:p>
            <a:pPr algn="l">
              <a:lnSpc>
                <a:spcPts val="2800"/>
              </a:lnSpc>
            </a:pPr>
            <a:r>
              <a:rPr lang="en-US" sz="2000" spc="30" b="true">
                <a:solidFill>
                  <a:srgbClr val="F7ECDF"/>
                </a:solidFill>
                <a:latin typeface="Open Sauce Bold"/>
                <a:ea typeface="Open Sauce Bold"/>
                <a:cs typeface="Open Sauce Bold"/>
                <a:sym typeface="Open Sauce Bold"/>
              </a:rPr>
              <a:t>Mapping and Layering Concept vs Full Detail</a:t>
            </a:r>
          </a:p>
          <a:p>
            <a:pPr algn="l">
              <a:lnSpc>
                <a:spcPts val="2800"/>
              </a:lnSpc>
            </a:pPr>
          </a:p>
          <a:p>
            <a:pPr algn="l">
              <a:lnSpc>
                <a:spcPts val="2660"/>
              </a:lnSpc>
            </a:pPr>
          </a:p>
          <a:p>
            <a:pPr algn="l">
              <a:lnSpc>
                <a:spcPts val="2660"/>
              </a:lnSpc>
            </a:pPr>
            <a:r>
              <a:rPr lang="en-US" sz="1900" spc="28">
                <a:solidFill>
                  <a:srgbClr val="F7ECDF"/>
                </a:solidFill>
                <a:latin typeface="Open Sauce"/>
                <a:ea typeface="Open Sauce"/>
                <a:cs typeface="Open Sauce"/>
                <a:sym typeface="Open Sauce"/>
              </a:rPr>
              <a:t>Provide a national picture of where interventions will have the greatest ecological, climate, and societal impact.</a:t>
            </a:r>
          </a:p>
        </p:txBody>
      </p:sp>
      <p:grpSp>
        <p:nvGrpSpPr>
          <p:cNvPr name="Group 14" id="14"/>
          <p:cNvGrpSpPr/>
          <p:nvPr/>
        </p:nvGrpSpPr>
        <p:grpSpPr>
          <a:xfrm rot="0">
            <a:off x="14796698" y="8820462"/>
            <a:ext cx="2663366" cy="1005673"/>
            <a:chOff x="0" y="0"/>
            <a:chExt cx="3551154" cy="1340898"/>
          </a:xfrm>
        </p:grpSpPr>
        <p:grpSp>
          <p:nvGrpSpPr>
            <p:cNvPr name="Group 15" id="15"/>
            <p:cNvGrpSpPr/>
            <p:nvPr/>
          </p:nvGrpSpPr>
          <p:grpSpPr>
            <a:xfrm rot="0">
              <a:off x="0" y="0"/>
              <a:ext cx="3551154" cy="1340898"/>
              <a:chOff x="0" y="0"/>
              <a:chExt cx="923686" cy="348779"/>
            </a:xfrm>
          </p:grpSpPr>
          <p:sp>
            <p:nvSpPr>
              <p:cNvPr name="Freeform 16" id="16"/>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17" id="17"/>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18" id="18"/>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4"/>
              <a:stretch>
                <a:fillRect l="-6078" t="0" r="-4215" b="-19780"/>
              </a:stretch>
            </a:blipFill>
          </p:spPr>
        </p:sp>
        <p:sp>
          <p:nvSpPr>
            <p:cNvPr name="TextBox 19" id="19"/>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grpSp>
        <p:nvGrpSpPr>
          <p:cNvPr name="Group 20" id="20"/>
          <p:cNvGrpSpPr/>
          <p:nvPr/>
        </p:nvGrpSpPr>
        <p:grpSpPr>
          <a:xfrm rot="0">
            <a:off x="3689354" y="4043681"/>
            <a:ext cx="2363575" cy="2066257"/>
            <a:chOff x="0" y="0"/>
            <a:chExt cx="622505" cy="544199"/>
          </a:xfrm>
        </p:grpSpPr>
        <p:sp>
          <p:nvSpPr>
            <p:cNvPr name="Freeform 21" id="21"/>
            <p:cNvSpPr/>
            <p:nvPr/>
          </p:nvSpPr>
          <p:spPr>
            <a:xfrm flipH="false" flipV="false" rot="0">
              <a:off x="0" y="0"/>
              <a:ext cx="622505" cy="544199"/>
            </a:xfrm>
            <a:custGeom>
              <a:avLst/>
              <a:gdLst/>
              <a:ahLst/>
              <a:cxnLst/>
              <a:rect r="r" b="b" t="t" l="l"/>
              <a:pathLst>
                <a:path h="544199" w="622505">
                  <a:moveTo>
                    <a:pt x="167051" y="0"/>
                  </a:moveTo>
                  <a:lnTo>
                    <a:pt x="455454" y="0"/>
                  </a:lnTo>
                  <a:cubicBezTo>
                    <a:pt x="499759" y="0"/>
                    <a:pt x="542249" y="17600"/>
                    <a:pt x="573577" y="48928"/>
                  </a:cubicBezTo>
                  <a:cubicBezTo>
                    <a:pt x="604905" y="80256"/>
                    <a:pt x="622505" y="122746"/>
                    <a:pt x="622505" y="167051"/>
                  </a:cubicBezTo>
                  <a:lnTo>
                    <a:pt x="622505" y="377148"/>
                  </a:lnTo>
                  <a:cubicBezTo>
                    <a:pt x="622505" y="421453"/>
                    <a:pt x="604905" y="463943"/>
                    <a:pt x="573577" y="495271"/>
                  </a:cubicBezTo>
                  <a:cubicBezTo>
                    <a:pt x="542249" y="526599"/>
                    <a:pt x="499759" y="544199"/>
                    <a:pt x="455454" y="544199"/>
                  </a:cubicBezTo>
                  <a:lnTo>
                    <a:pt x="167051" y="544199"/>
                  </a:lnTo>
                  <a:cubicBezTo>
                    <a:pt x="122746" y="544199"/>
                    <a:pt x="80256" y="526599"/>
                    <a:pt x="48928" y="495271"/>
                  </a:cubicBezTo>
                  <a:cubicBezTo>
                    <a:pt x="17600" y="463943"/>
                    <a:pt x="0" y="421453"/>
                    <a:pt x="0" y="377148"/>
                  </a:cubicBezTo>
                  <a:lnTo>
                    <a:pt x="0" y="167051"/>
                  </a:lnTo>
                  <a:cubicBezTo>
                    <a:pt x="0" y="122746"/>
                    <a:pt x="17600" y="80256"/>
                    <a:pt x="48928" y="48928"/>
                  </a:cubicBezTo>
                  <a:cubicBezTo>
                    <a:pt x="80256" y="17600"/>
                    <a:pt x="122746" y="0"/>
                    <a:pt x="167051" y="0"/>
                  </a:cubicBezTo>
                  <a:close/>
                </a:path>
              </a:pathLst>
            </a:custGeom>
            <a:solidFill>
              <a:srgbClr val="19BB89"/>
            </a:solidFill>
          </p:spPr>
        </p:sp>
        <p:sp>
          <p:nvSpPr>
            <p:cNvPr name="TextBox 22" id="22"/>
            <p:cNvSpPr txBox="true"/>
            <p:nvPr/>
          </p:nvSpPr>
          <p:spPr>
            <a:xfrm>
              <a:off x="0" y="-38100"/>
              <a:ext cx="622505" cy="582299"/>
            </a:xfrm>
            <a:prstGeom prst="rect">
              <a:avLst/>
            </a:prstGeom>
          </p:spPr>
          <p:txBody>
            <a:bodyPr anchor="ctr" rtlCol="false" tIns="50800" lIns="50800" bIns="50800" rIns="50800"/>
            <a:lstStyle/>
            <a:p>
              <a:pPr algn="ctr">
                <a:lnSpc>
                  <a:spcPts val="2520"/>
                </a:lnSpc>
              </a:pPr>
            </a:p>
          </p:txBody>
        </p:sp>
      </p:grpSp>
      <p:sp>
        <p:nvSpPr>
          <p:cNvPr name="TextBox 23" id="23"/>
          <p:cNvSpPr txBox="true"/>
          <p:nvPr/>
        </p:nvSpPr>
        <p:spPr>
          <a:xfrm rot="0">
            <a:off x="3817119" y="4299766"/>
            <a:ext cx="2312009" cy="5779770"/>
          </a:xfrm>
          <a:prstGeom prst="rect">
            <a:avLst/>
          </a:prstGeom>
        </p:spPr>
        <p:txBody>
          <a:bodyPr anchor="t" rtlCol="false" tIns="0" lIns="0" bIns="0" rIns="0">
            <a:spAutoFit/>
          </a:bodyPr>
          <a:lstStyle/>
          <a:p>
            <a:pPr algn="l">
              <a:lnSpc>
                <a:spcPts val="2800"/>
              </a:lnSpc>
            </a:pPr>
            <a:r>
              <a:rPr lang="en-US" sz="2000" spc="30" b="true">
                <a:solidFill>
                  <a:srgbClr val="F7ECDF"/>
                </a:solidFill>
                <a:latin typeface="Open Sauce Bold"/>
                <a:ea typeface="Open Sauce Bold"/>
                <a:cs typeface="Open Sauce Bold"/>
                <a:sym typeface="Open Sauce Bold"/>
              </a:rPr>
              <a:t>Governance </a:t>
            </a:r>
          </a:p>
          <a:p>
            <a:pPr algn="l">
              <a:lnSpc>
                <a:spcPts val="2800"/>
              </a:lnSpc>
            </a:pPr>
            <a:r>
              <a:rPr lang="en-US" sz="2000" spc="30" b="true">
                <a:solidFill>
                  <a:srgbClr val="F7ECDF"/>
                </a:solidFill>
                <a:latin typeface="Open Sauce Bold"/>
                <a:ea typeface="Open Sauce Bold"/>
                <a:cs typeface="Open Sauce Bold"/>
                <a:sym typeface="Open Sauce Bold"/>
              </a:rPr>
              <a:t>and Oversight</a:t>
            </a:r>
          </a:p>
          <a:p>
            <a:pPr algn="l">
              <a:lnSpc>
                <a:spcPts val="2800"/>
              </a:lnSpc>
            </a:pPr>
          </a:p>
          <a:p>
            <a:pPr algn="l">
              <a:lnSpc>
                <a:spcPts val="2800"/>
              </a:lnSpc>
            </a:pPr>
          </a:p>
          <a:p>
            <a:pPr algn="l">
              <a:lnSpc>
                <a:spcPts val="2800"/>
              </a:lnSpc>
            </a:pPr>
          </a:p>
          <a:p>
            <a:pPr algn="l">
              <a:lnSpc>
                <a:spcPts val="2800"/>
              </a:lnSpc>
            </a:pPr>
          </a:p>
          <a:p>
            <a:pPr algn="l">
              <a:lnSpc>
                <a:spcPts val="2660"/>
              </a:lnSpc>
            </a:pPr>
            <a:r>
              <a:rPr lang="en-US" sz="1900" spc="28">
                <a:solidFill>
                  <a:srgbClr val="F7ECDF"/>
                </a:solidFill>
                <a:latin typeface="Open Sauce"/>
                <a:ea typeface="Open Sauce"/>
                <a:cs typeface="Open Sauce"/>
                <a:sym typeface="Open Sauce"/>
              </a:rPr>
              <a:t>Ensure integrity (high quality natural process), alignment, and accountability across the network. SNN Advisory Group. SNN use for strategic decision making/planning. </a:t>
            </a:r>
          </a:p>
        </p:txBody>
      </p:sp>
      <p:sp>
        <p:nvSpPr>
          <p:cNvPr name="TextBox 24" id="24"/>
          <p:cNvSpPr txBox="true"/>
          <p:nvPr/>
        </p:nvSpPr>
        <p:spPr>
          <a:xfrm rot="0">
            <a:off x="6481553" y="4299791"/>
            <a:ext cx="2283739" cy="4427220"/>
          </a:xfrm>
          <a:prstGeom prst="rect">
            <a:avLst/>
          </a:prstGeom>
        </p:spPr>
        <p:txBody>
          <a:bodyPr anchor="t" rtlCol="false" tIns="0" lIns="0" bIns="0" rIns="0">
            <a:spAutoFit/>
          </a:bodyPr>
          <a:lstStyle/>
          <a:p>
            <a:pPr algn="l">
              <a:lnSpc>
                <a:spcPts val="2800"/>
              </a:lnSpc>
            </a:pPr>
            <a:r>
              <a:rPr lang="en-US" sz="2000" spc="30" b="true">
                <a:solidFill>
                  <a:srgbClr val="F7ECDF"/>
                </a:solidFill>
                <a:latin typeface="Open Sauce Bold"/>
                <a:ea typeface="Open Sauce Bold"/>
                <a:cs typeface="Open Sauce Bold"/>
                <a:sym typeface="Open Sauce Bold"/>
              </a:rPr>
              <a:t>Proven Investment and Finance Mechanisms</a:t>
            </a:r>
          </a:p>
          <a:p>
            <a:pPr algn="l">
              <a:lnSpc>
                <a:spcPts val="2800"/>
              </a:lnSpc>
            </a:pPr>
          </a:p>
          <a:p>
            <a:pPr algn="l">
              <a:lnSpc>
                <a:spcPts val="2660"/>
              </a:lnSpc>
            </a:pPr>
          </a:p>
          <a:p>
            <a:pPr algn="l">
              <a:lnSpc>
                <a:spcPts val="2660"/>
              </a:lnSpc>
            </a:pPr>
            <a:r>
              <a:rPr lang="en-US" sz="1900" spc="28">
                <a:solidFill>
                  <a:srgbClr val="F7ECDF"/>
                </a:solidFill>
                <a:latin typeface="Open Sauce"/>
                <a:ea typeface="Open Sauce"/>
                <a:cs typeface="Open Sauce"/>
                <a:sym typeface="Open Sauce"/>
              </a:rPr>
              <a:t>Unlock large-scale, blended finance into nature recovery at place and national levels leveraging the NIZ model.</a:t>
            </a:r>
          </a:p>
        </p:txBody>
      </p:sp>
      <p:grpSp>
        <p:nvGrpSpPr>
          <p:cNvPr name="Group 25" id="25"/>
          <p:cNvGrpSpPr/>
          <p:nvPr/>
        </p:nvGrpSpPr>
        <p:grpSpPr>
          <a:xfrm rot="0">
            <a:off x="8930853" y="4047256"/>
            <a:ext cx="2368483" cy="2051428"/>
            <a:chOff x="0" y="0"/>
            <a:chExt cx="623798" cy="540294"/>
          </a:xfrm>
        </p:grpSpPr>
        <p:sp>
          <p:nvSpPr>
            <p:cNvPr name="Freeform 26" id="26"/>
            <p:cNvSpPr/>
            <p:nvPr/>
          </p:nvSpPr>
          <p:spPr>
            <a:xfrm flipH="false" flipV="false" rot="0">
              <a:off x="0" y="0"/>
              <a:ext cx="623798" cy="540294"/>
            </a:xfrm>
            <a:custGeom>
              <a:avLst/>
              <a:gdLst/>
              <a:ahLst/>
              <a:cxnLst/>
              <a:rect r="r" b="b" t="t" l="l"/>
              <a:pathLst>
                <a:path h="540294" w="623798">
                  <a:moveTo>
                    <a:pt x="166705" y="0"/>
                  </a:moveTo>
                  <a:lnTo>
                    <a:pt x="457093" y="0"/>
                  </a:lnTo>
                  <a:cubicBezTo>
                    <a:pt x="549162" y="0"/>
                    <a:pt x="623798" y="74636"/>
                    <a:pt x="623798" y="166705"/>
                  </a:cubicBezTo>
                  <a:lnTo>
                    <a:pt x="623798" y="373589"/>
                  </a:lnTo>
                  <a:cubicBezTo>
                    <a:pt x="623798" y="465657"/>
                    <a:pt x="549162" y="540294"/>
                    <a:pt x="457093" y="540294"/>
                  </a:cubicBezTo>
                  <a:lnTo>
                    <a:pt x="166705" y="540294"/>
                  </a:lnTo>
                  <a:cubicBezTo>
                    <a:pt x="74636" y="540294"/>
                    <a:pt x="0" y="465657"/>
                    <a:pt x="0" y="373589"/>
                  </a:cubicBezTo>
                  <a:lnTo>
                    <a:pt x="0" y="166705"/>
                  </a:lnTo>
                  <a:cubicBezTo>
                    <a:pt x="0" y="74636"/>
                    <a:pt x="74636" y="0"/>
                    <a:pt x="166705" y="0"/>
                  </a:cubicBezTo>
                  <a:close/>
                </a:path>
              </a:pathLst>
            </a:custGeom>
            <a:solidFill>
              <a:srgbClr val="19BB89"/>
            </a:solidFill>
          </p:spPr>
        </p:sp>
        <p:sp>
          <p:nvSpPr>
            <p:cNvPr name="TextBox 27" id="27"/>
            <p:cNvSpPr txBox="true"/>
            <p:nvPr/>
          </p:nvSpPr>
          <p:spPr>
            <a:xfrm>
              <a:off x="0" y="-38100"/>
              <a:ext cx="623798" cy="578394"/>
            </a:xfrm>
            <a:prstGeom prst="rect">
              <a:avLst/>
            </a:prstGeom>
          </p:spPr>
          <p:txBody>
            <a:bodyPr anchor="ctr" rtlCol="false" tIns="50800" lIns="50800" bIns="50800" rIns="50800"/>
            <a:lstStyle/>
            <a:p>
              <a:pPr algn="ctr">
                <a:lnSpc>
                  <a:spcPts val="2520"/>
                </a:lnSpc>
              </a:pPr>
            </a:p>
          </p:txBody>
        </p:sp>
      </p:grpSp>
      <p:grpSp>
        <p:nvGrpSpPr>
          <p:cNvPr name="Group 28" id="28"/>
          <p:cNvGrpSpPr/>
          <p:nvPr/>
        </p:nvGrpSpPr>
        <p:grpSpPr>
          <a:xfrm rot="0">
            <a:off x="11587512" y="4047256"/>
            <a:ext cx="2363575" cy="2051428"/>
            <a:chOff x="0" y="0"/>
            <a:chExt cx="622505" cy="540294"/>
          </a:xfrm>
        </p:grpSpPr>
        <p:sp>
          <p:nvSpPr>
            <p:cNvPr name="Freeform 29" id="29"/>
            <p:cNvSpPr/>
            <p:nvPr/>
          </p:nvSpPr>
          <p:spPr>
            <a:xfrm flipH="false" flipV="false" rot="0">
              <a:off x="0" y="0"/>
              <a:ext cx="622505" cy="540294"/>
            </a:xfrm>
            <a:custGeom>
              <a:avLst/>
              <a:gdLst/>
              <a:ahLst/>
              <a:cxnLst/>
              <a:rect r="r" b="b" t="t" l="l"/>
              <a:pathLst>
                <a:path h="540294" w="622505">
                  <a:moveTo>
                    <a:pt x="167051" y="0"/>
                  </a:moveTo>
                  <a:lnTo>
                    <a:pt x="455454" y="0"/>
                  </a:lnTo>
                  <a:cubicBezTo>
                    <a:pt x="499759" y="0"/>
                    <a:pt x="542249" y="17600"/>
                    <a:pt x="573577" y="48928"/>
                  </a:cubicBezTo>
                  <a:cubicBezTo>
                    <a:pt x="604905" y="80256"/>
                    <a:pt x="622505" y="122746"/>
                    <a:pt x="622505" y="167051"/>
                  </a:cubicBezTo>
                  <a:lnTo>
                    <a:pt x="622505" y="373243"/>
                  </a:lnTo>
                  <a:cubicBezTo>
                    <a:pt x="622505" y="417547"/>
                    <a:pt x="604905" y="460037"/>
                    <a:pt x="573577" y="491366"/>
                  </a:cubicBezTo>
                  <a:cubicBezTo>
                    <a:pt x="542249" y="522694"/>
                    <a:pt x="499759" y="540294"/>
                    <a:pt x="455454" y="540294"/>
                  </a:cubicBezTo>
                  <a:lnTo>
                    <a:pt x="167051" y="540294"/>
                  </a:lnTo>
                  <a:cubicBezTo>
                    <a:pt x="122746" y="540294"/>
                    <a:pt x="80256" y="522694"/>
                    <a:pt x="48928" y="491366"/>
                  </a:cubicBezTo>
                  <a:cubicBezTo>
                    <a:pt x="17600" y="460037"/>
                    <a:pt x="0" y="417547"/>
                    <a:pt x="0" y="373243"/>
                  </a:cubicBezTo>
                  <a:lnTo>
                    <a:pt x="0" y="167051"/>
                  </a:lnTo>
                  <a:cubicBezTo>
                    <a:pt x="0" y="122746"/>
                    <a:pt x="17600" y="80256"/>
                    <a:pt x="48928" y="48928"/>
                  </a:cubicBezTo>
                  <a:cubicBezTo>
                    <a:pt x="80256" y="17600"/>
                    <a:pt x="122746" y="0"/>
                    <a:pt x="167051" y="0"/>
                  </a:cubicBezTo>
                  <a:close/>
                </a:path>
              </a:pathLst>
            </a:custGeom>
            <a:solidFill>
              <a:srgbClr val="19BB89"/>
            </a:solidFill>
          </p:spPr>
        </p:sp>
        <p:sp>
          <p:nvSpPr>
            <p:cNvPr name="TextBox 30" id="30"/>
            <p:cNvSpPr txBox="true"/>
            <p:nvPr/>
          </p:nvSpPr>
          <p:spPr>
            <a:xfrm>
              <a:off x="0" y="-38100"/>
              <a:ext cx="622505" cy="578394"/>
            </a:xfrm>
            <a:prstGeom prst="rect">
              <a:avLst/>
            </a:prstGeom>
          </p:spPr>
          <p:txBody>
            <a:bodyPr anchor="ctr" rtlCol="false" tIns="50800" lIns="50800" bIns="50800" rIns="50800"/>
            <a:lstStyle/>
            <a:p>
              <a:pPr algn="ctr">
                <a:lnSpc>
                  <a:spcPts val="2520"/>
                </a:lnSpc>
              </a:pPr>
            </a:p>
          </p:txBody>
        </p:sp>
      </p:grpSp>
      <p:sp>
        <p:nvSpPr>
          <p:cNvPr name="TextBox 31" id="31"/>
          <p:cNvSpPr txBox="true"/>
          <p:nvPr/>
        </p:nvSpPr>
        <p:spPr>
          <a:xfrm rot="0">
            <a:off x="14839895" y="5982440"/>
            <a:ext cx="2620169" cy="2113591"/>
          </a:xfrm>
          <a:prstGeom prst="rect">
            <a:avLst/>
          </a:prstGeom>
        </p:spPr>
        <p:txBody>
          <a:bodyPr anchor="t" rtlCol="false" tIns="0" lIns="0" bIns="0" rIns="0">
            <a:spAutoFit/>
          </a:bodyPr>
          <a:lstStyle/>
          <a:p>
            <a:pPr algn="l">
              <a:lnSpc>
                <a:spcPts val="4252"/>
              </a:lnSpc>
              <a:spcBef>
                <a:spcPct val="0"/>
              </a:spcBef>
            </a:pPr>
            <a:r>
              <a:rPr lang="en-US" sz="3037">
                <a:solidFill>
                  <a:srgbClr val="FFFFFF"/>
                </a:solidFill>
                <a:latin typeface="Open Sauce"/>
                <a:ea typeface="Open Sauce"/>
                <a:cs typeface="Open Sauce"/>
                <a:sym typeface="Open Sauce"/>
              </a:rPr>
              <a:t>For health</a:t>
            </a:r>
          </a:p>
          <a:p>
            <a:pPr algn="l">
              <a:lnSpc>
                <a:spcPts val="4252"/>
              </a:lnSpc>
              <a:spcBef>
                <a:spcPct val="0"/>
              </a:spcBef>
            </a:pPr>
            <a:r>
              <a:rPr lang="en-US" sz="3037">
                <a:solidFill>
                  <a:srgbClr val="FFFFFF"/>
                </a:solidFill>
                <a:latin typeface="Open Sauce"/>
                <a:ea typeface="Open Sauce"/>
                <a:cs typeface="Open Sauce"/>
                <a:sym typeface="Open Sauce"/>
              </a:rPr>
              <a:t>For prosperity</a:t>
            </a:r>
          </a:p>
          <a:p>
            <a:pPr algn="l">
              <a:lnSpc>
                <a:spcPts val="4252"/>
              </a:lnSpc>
              <a:spcBef>
                <a:spcPct val="0"/>
              </a:spcBef>
            </a:pPr>
            <a:r>
              <a:rPr lang="en-US" sz="3037">
                <a:solidFill>
                  <a:srgbClr val="FFFFFF"/>
                </a:solidFill>
                <a:latin typeface="Open Sauce"/>
                <a:ea typeface="Open Sauce"/>
                <a:cs typeface="Open Sauce"/>
                <a:sym typeface="Open Sauce"/>
              </a:rPr>
              <a:t>For resilience</a:t>
            </a:r>
          </a:p>
          <a:p>
            <a:pPr algn="l">
              <a:lnSpc>
                <a:spcPts val="4252"/>
              </a:lnSpc>
              <a:spcBef>
                <a:spcPct val="0"/>
              </a:spcBef>
            </a:pPr>
            <a:r>
              <a:rPr lang="en-US" sz="3037">
                <a:solidFill>
                  <a:srgbClr val="FFFFFF"/>
                </a:solidFill>
                <a:latin typeface="Open Sauce"/>
                <a:ea typeface="Open Sauce"/>
                <a:cs typeface="Open Sauce"/>
                <a:sym typeface="Open Sauce"/>
              </a:rPr>
              <a:t>For people</a:t>
            </a:r>
          </a:p>
        </p:txBody>
      </p:sp>
      <p:sp>
        <p:nvSpPr>
          <p:cNvPr name="TextBox 32" id="32"/>
          <p:cNvSpPr txBox="true"/>
          <p:nvPr/>
        </p:nvSpPr>
        <p:spPr>
          <a:xfrm rot="0">
            <a:off x="1028700" y="2606676"/>
            <a:ext cx="8699897" cy="1303655"/>
          </a:xfrm>
          <a:prstGeom prst="rect">
            <a:avLst/>
          </a:prstGeom>
        </p:spPr>
        <p:txBody>
          <a:bodyPr anchor="t" rtlCol="false" tIns="0" lIns="0" bIns="0" rIns="0">
            <a:spAutoFit/>
          </a:bodyPr>
          <a:lstStyle/>
          <a:p>
            <a:pPr algn="l">
              <a:lnSpc>
                <a:spcPts val="5320"/>
              </a:lnSpc>
            </a:pPr>
            <a:r>
              <a:rPr lang="en-US" sz="3800">
                <a:solidFill>
                  <a:srgbClr val="FFFFFF"/>
                </a:solidFill>
                <a:latin typeface="Open Sauce"/>
                <a:ea typeface="Open Sauce"/>
                <a:cs typeface="Open Sauce"/>
                <a:sym typeface="Open Sauce"/>
              </a:rPr>
              <a:t>What is the Strategic Nature Network</a:t>
            </a:r>
          </a:p>
          <a:p>
            <a:pPr algn="l">
              <a:lnSpc>
                <a:spcPts val="5320"/>
              </a:lnSpc>
              <a:spcBef>
                <a:spcPct val="0"/>
              </a:spcBef>
            </a:pPr>
            <a:r>
              <a:rPr lang="en-US" sz="3800">
                <a:solidFill>
                  <a:srgbClr val="FFFFFF"/>
                </a:solidFill>
                <a:latin typeface="Open Sauce"/>
                <a:ea typeface="Open Sauce"/>
                <a:cs typeface="Open Sauce"/>
                <a:sym typeface="Open Sauce"/>
              </a:rPr>
              <a:t>National Scale Components:</a:t>
            </a:r>
          </a:p>
        </p:txBody>
      </p:sp>
      <p:grpSp>
        <p:nvGrpSpPr>
          <p:cNvPr name="Group 33" id="33"/>
          <p:cNvGrpSpPr/>
          <p:nvPr/>
        </p:nvGrpSpPr>
        <p:grpSpPr>
          <a:xfrm rot="0">
            <a:off x="14668760" y="1234839"/>
            <a:ext cx="2590540" cy="877316"/>
            <a:chOff x="0" y="0"/>
            <a:chExt cx="3454053" cy="1169754"/>
          </a:xfrm>
        </p:grpSpPr>
        <p:sp>
          <p:nvSpPr>
            <p:cNvPr name="TextBox 34" id="34"/>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35" id="35"/>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sp>
        <p:nvSpPr>
          <p:cNvPr name="TextBox 36" id="36"/>
          <p:cNvSpPr txBox="true"/>
          <p:nvPr/>
        </p:nvSpPr>
        <p:spPr>
          <a:xfrm rot="0">
            <a:off x="9102303" y="4299791"/>
            <a:ext cx="2312009" cy="5427345"/>
          </a:xfrm>
          <a:prstGeom prst="rect">
            <a:avLst/>
          </a:prstGeom>
        </p:spPr>
        <p:txBody>
          <a:bodyPr anchor="t" rtlCol="false" tIns="0" lIns="0" bIns="0" rIns="0">
            <a:spAutoFit/>
          </a:bodyPr>
          <a:lstStyle/>
          <a:p>
            <a:pPr algn="l">
              <a:lnSpc>
                <a:spcPts val="2800"/>
              </a:lnSpc>
            </a:pPr>
            <a:r>
              <a:rPr lang="en-US" sz="2000" spc="30" b="true">
                <a:solidFill>
                  <a:srgbClr val="F7ECDF"/>
                </a:solidFill>
                <a:latin typeface="Open Sauce Bold"/>
                <a:ea typeface="Open Sauce Bold"/>
                <a:cs typeface="Open Sauce Bold"/>
                <a:sym typeface="Open Sauce Bold"/>
              </a:rPr>
              <a:t>Monitoring, Evaluation and Evidence</a:t>
            </a:r>
          </a:p>
          <a:p>
            <a:pPr algn="l">
              <a:lnSpc>
                <a:spcPts val="2800"/>
              </a:lnSpc>
            </a:pPr>
          </a:p>
          <a:p>
            <a:pPr algn="l">
              <a:lnSpc>
                <a:spcPts val="2800"/>
              </a:lnSpc>
            </a:pPr>
          </a:p>
          <a:p>
            <a:pPr algn="l">
              <a:lnSpc>
                <a:spcPts val="2660"/>
              </a:lnSpc>
            </a:pPr>
          </a:p>
          <a:p>
            <a:pPr algn="l">
              <a:lnSpc>
                <a:spcPts val="2660"/>
              </a:lnSpc>
            </a:pPr>
            <a:r>
              <a:rPr lang="en-US" sz="1900" spc="28">
                <a:solidFill>
                  <a:srgbClr val="F7ECDF"/>
                </a:solidFill>
                <a:latin typeface="Open Sauce"/>
                <a:ea typeface="Open Sauce"/>
                <a:cs typeface="Open Sauce"/>
                <a:sym typeface="Open Sauce"/>
              </a:rPr>
              <a:t>Demonstrate the effectiveness of the SNN via ecological, social, and economic returns contributing toward national nature and climate targets.</a:t>
            </a:r>
          </a:p>
        </p:txBody>
      </p:sp>
      <p:sp>
        <p:nvSpPr>
          <p:cNvPr name="TextBox 37" id="37"/>
          <p:cNvSpPr txBox="true"/>
          <p:nvPr/>
        </p:nvSpPr>
        <p:spPr>
          <a:xfrm rot="0">
            <a:off x="11785788" y="4287733"/>
            <a:ext cx="2165299" cy="4093845"/>
          </a:xfrm>
          <a:prstGeom prst="rect">
            <a:avLst/>
          </a:prstGeom>
        </p:spPr>
        <p:txBody>
          <a:bodyPr anchor="t" rtlCol="false" tIns="0" lIns="0" bIns="0" rIns="0">
            <a:spAutoFit/>
          </a:bodyPr>
          <a:lstStyle/>
          <a:p>
            <a:pPr algn="l">
              <a:lnSpc>
                <a:spcPts val="2800"/>
              </a:lnSpc>
            </a:pPr>
            <a:r>
              <a:rPr lang="en-US" sz="2000" spc="30" b="true">
                <a:solidFill>
                  <a:srgbClr val="F7ECDF"/>
                </a:solidFill>
                <a:latin typeface="Open Sauce Bold"/>
                <a:ea typeface="Open Sauce Bold"/>
                <a:cs typeface="Open Sauce Bold"/>
                <a:sym typeface="Open Sauce Bold"/>
              </a:rPr>
              <a:t>Comunication and </a:t>
            </a:r>
          </a:p>
          <a:p>
            <a:pPr algn="l">
              <a:lnSpc>
                <a:spcPts val="2800"/>
              </a:lnSpc>
            </a:pPr>
            <a:r>
              <a:rPr lang="en-US" sz="2000" spc="30" b="true">
                <a:solidFill>
                  <a:srgbClr val="F7ECDF"/>
                </a:solidFill>
                <a:latin typeface="Open Sauce Bold"/>
                <a:ea typeface="Open Sauce Bold"/>
                <a:cs typeface="Open Sauce Bold"/>
                <a:sym typeface="Open Sauce Bold"/>
              </a:rPr>
              <a:t>Engagement Plan</a:t>
            </a:r>
          </a:p>
          <a:p>
            <a:pPr algn="l">
              <a:lnSpc>
                <a:spcPts val="2800"/>
              </a:lnSpc>
            </a:pPr>
          </a:p>
          <a:p>
            <a:pPr algn="l">
              <a:lnSpc>
                <a:spcPts val="2660"/>
              </a:lnSpc>
            </a:pPr>
          </a:p>
          <a:p>
            <a:pPr algn="l">
              <a:lnSpc>
                <a:spcPts val="2660"/>
              </a:lnSpc>
            </a:pPr>
            <a:r>
              <a:rPr lang="en-US" sz="1900" spc="28">
                <a:solidFill>
                  <a:srgbClr val="F7ECDF"/>
                </a:solidFill>
                <a:latin typeface="Open Sauce"/>
                <a:ea typeface="Open Sauce"/>
                <a:cs typeface="Open Sauce"/>
                <a:sym typeface="Open Sauce"/>
              </a:rPr>
              <a:t>Inspire, Build legitimacy, attract partners, and maintain political/public momentum.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0250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4744960" y="5037175"/>
            <a:ext cx="2566938" cy="187272"/>
            <a:chOff x="0" y="0"/>
            <a:chExt cx="1522829" cy="111099"/>
          </a:xfrm>
        </p:grpSpPr>
        <p:sp>
          <p:nvSpPr>
            <p:cNvPr name="Freeform 4" id="4"/>
            <p:cNvSpPr/>
            <p:nvPr/>
          </p:nvSpPr>
          <p:spPr>
            <a:xfrm flipH="false" flipV="false" rot="0">
              <a:off x="0" y="0"/>
              <a:ext cx="1522829" cy="111099"/>
            </a:xfrm>
            <a:custGeom>
              <a:avLst/>
              <a:gdLst/>
              <a:ahLst/>
              <a:cxnLst/>
              <a:rect r="r" b="b" t="t" l="l"/>
              <a:pathLst>
                <a:path h="111099" w="1522829">
                  <a:moveTo>
                    <a:pt x="0" y="0"/>
                  </a:moveTo>
                  <a:lnTo>
                    <a:pt x="1522829" y="0"/>
                  </a:lnTo>
                  <a:lnTo>
                    <a:pt x="1522829" y="111099"/>
                  </a:lnTo>
                  <a:lnTo>
                    <a:pt x="0" y="111099"/>
                  </a:lnTo>
                  <a:close/>
                </a:path>
              </a:pathLst>
            </a:custGeom>
            <a:solidFill>
              <a:srgbClr val="19BB89"/>
            </a:solidFill>
          </p:spPr>
        </p:sp>
        <p:sp>
          <p:nvSpPr>
            <p:cNvPr name="TextBox 5" id="5"/>
            <p:cNvSpPr txBox="true"/>
            <p:nvPr/>
          </p:nvSpPr>
          <p:spPr>
            <a:xfrm>
              <a:off x="0" y="-9525"/>
              <a:ext cx="1522829" cy="120624"/>
            </a:xfrm>
            <a:prstGeom prst="rect">
              <a:avLst/>
            </a:prstGeom>
          </p:spPr>
          <p:txBody>
            <a:bodyPr anchor="ctr" rtlCol="false" tIns="30688" lIns="30688" bIns="30688" rIns="30688"/>
            <a:lstStyle/>
            <a:p>
              <a:pPr algn="ctr">
                <a:lnSpc>
                  <a:spcPts val="1184"/>
                </a:lnSpc>
              </a:pPr>
            </a:p>
          </p:txBody>
        </p:sp>
      </p:grpSp>
      <p:sp>
        <p:nvSpPr>
          <p:cNvPr name="TextBox 6" id="6"/>
          <p:cNvSpPr txBox="true"/>
          <p:nvPr/>
        </p:nvSpPr>
        <p:spPr>
          <a:xfrm rot="0">
            <a:off x="14744960" y="2672952"/>
            <a:ext cx="2620169" cy="2113591"/>
          </a:xfrm>
          <a:prstGeom prst="rect">
            <a:avLst/>
          </a:prstGeom>
        </p:spPr>
        <p:txBody>
          <a:bodyPr anchor="t" rtlCol="false" tIns="0" lIns="0" bIns="0" rIns="0">
            <a:spAutoFit/>
          </a:bodyPr>
          <a:lstStyle/>
          <a:p>
            <a:pPr algn="l">
              <a:lnSpc>
                <a:spcPts val="4252"/>
              </a:lnSpc>
              <a:spcBef>
                <a:spcPct val="0"/>
              </a:spcBef>
            </a:pPr>
            <a:r>
              <a:rPr lang="en-US" sz="3037">
                <a:solidFill>
                  <a:srgbClr val="FFFFFF"/>
                </a:solidFill>
                <a:latin typeface="Open Sauce"/>
                <a:ea typeface="Open Sauce"/>
                <a:cs typeface="Open Sauce"/>
                <a:sym typeface="Open Sauce"/>
              </a:rPr>
              <a:t>For health</a:t>
            </a:r>
          </a:p>
          <a:p>
            <a:pPr algn="l">
              <a:lnSpc>
                <a:spcPts val="4252"/>
              </a:lnSpc>
              <a:spcBef>
                <a:spcPct val="0"/>
              </a:spcBef>
            </a:pPr>
            <a:r>
              <a:rPr lang="en-US" sz="3037">
                <a:solidFill>
                  <a:srgbClr val="FFFFFF"/>
                </a:solidFill>
                <a:latin typeface="Open Sauce"/>
                <a:ea typeface="Open Sauce"/>
                <a:cs typeface="Open Sauce"/>
                <a:sym typeface="Open Sauce"/>
              </a:rPr>
              <a:t>For prosperity</a:t>
            </a:r>
          </a:p>
          <a:p>
            <a:pPr algn="l">
              <a:lnSpc>
                <a:spcPts val="4252"/>
              </a:lnSpc>
              <a:spcBef>
                <a:spcPct val="0"/>
              </a:spcBef>
            </a:pPr>
            <a:r>
              <a:rPr lang="en-US" sz="3037">
                <a:solidFill>
                  <a:srgbClr val="FFFFFF"/>
                </a:solidFill>
                <a:latin typeface="Open Sauce"/>
                <a:ea typeface="Open Sauce"/>
                <a:cs typeface="Open Sauce"/>
                <a:sym typeface="Open Sauce"/>
              </a:rPr>
              <a:t>For resilience</a:t>
            </a:r>
          </a:p>
          <a:p>
            <a:pPr algn="l">
              <a:lnSpc>
                <a:spcPts val="4252"/>
              </a:lnSpc>
              <a:spcBef>
                <a:spcPct val="0"/>
              </a:spcBef>
            </a:pPr>
            <a:r>
              <a:rPr lang="en-US" sz="3037">
                <a:solidFill>
                  <a:srgbClr val="FFFFFF"/>
                </a:solidFill>
                <a:latin typeface="Open Sauce"/>
                <a:ea typeface="Open Sauce"/>
                <a:cs typeface="Open Sauce"/>
                <a:sym typeface="Open Sauce"/>
              </a:rPr>
              <a:t>For people</a:t>
            </a:r>
          </a:p>
        </p:txBody>
      </p:sp>
      <p:grpSp>
        <p:nvGrpSpPr>
          <p:cNvPr name="Group 7" id="7"/>
          <p:cNvGrpSpPr/>
          <p:nvPr/>
        </p:nvGrpSpPr>
        <p:grpSpPr>
          <a:xfrm rot="0">
            <a:off x="1028700" y="3009812"/>
            <a:ext cx="12521585" cy="5284802"/>
            <a:chOff x="0" y="0"/>
            <a:chExt cx="3297866" cy="1391882"/>
          </a:xfrm>
        </p:grpSpPr>
        <p:sp>
          <p:nvSpPr>
            <p:cNvPr name="Freeform 8" id="8"/>
            <p:cNvSpPr/>
            <p:nvPr/>
          </p:nvSpPr>
          <p:spPr>
            <a:xfrm flipH="false" flipV="false" rot="0">
              <a:off x="0" y="0"/>
              <a:ext cx="3297866" cy="1391882"/>
            </a:xfrm>
            <a:custGeom>
              <a:avLst/>
              <a:gdLst/>
              <a:ahLst/>
              <a:cxnLst/>
              <a:rect r="r" b="b" t="t" l="l"/>
              <a:pathLst>
                <a:path h="1391882" w="3297866">
                  <a:moveTo>
                    <a:pt x="13602" y="0"/>
                  </a:moveTo>
                  <a:lnTo>
                    <a:pt x="3284264" y="0"/>
                  </a:lnTo>
                  <a:cubicBezTo>
                    <a:pt x="3291776" y="0"/>
                    <a:pt x="3297866" y="6090"/>
                    <a:pt x="3297866" y="13602"/>
                  </a:cubicBezTo>
                  <a:lnTo>
                    <a:pt x="3297866" y="1378280"/>
                  </a:lnTo>
                  <a:cubicBezTo>
                    <a:pt x="3297866" y="1385792"/>
                    <a:pt x="3291776" y="1391882"/>
                    <a:pt x="3284264" y="1391882"/>
                  </a:cubicBezTo>
                  <a:lnTo>
                    <a:pt x="13602" y="1391882"/>
                  </a:lnTo>
                  <a:cubicBezTo>
                    <a:pt x="6090" y="1391882"/>
                    <a:pt x="0" y="1385792"/>
                    <a:pt x="0" y="1378280"/>
                  </a:cubicBezTo>
                  <a:lnTo>
                    <a:pt x="0" y="13602"/>
                  </a:lnTo>
                  <a:cubicBezTo>
                    <a:pt x="0" y="6090"/>
                    <a:pt x="6090" y="0"/>
                    <a:pt x="13602" y="0"/>
                  </a:cubicBezTo>
                  <a:close/>
                </a:path>
              </a:pathLst>
            </a:custGeom>
            <a:solidFill>
              <a:srgbClr val="FFFFFF">
                <a:alpha val="83922"/>
              </a:srgbClr>
            </a:solidFill>
          </p:spPr>
        </p:sp>
        <p:sp>
          <p:nvSpPr>
            <p:cNvPr name="TextBox 9" id="9"/>
            <p:cNvSpPr txBox="true"/>
            <p:nvPr/>
          </p:nvSpPr>
          <p:spPr>
            <a:xfrm>
              <a:off x="0" y="-19050"/>
              <a:ext cx="3297866" cy="1410932"/>
            </a:xfrm>
            <a:prstGeom prst="rect">
              <a:avLst/>
            </a:prstGeom>
          </p:spPr>
          <p:txBody>
            <a:bodyPr anchor="ctr" rtlCol="false" tIns="50800" lIns="50800" bIns="50800" rIns="50800"/>
            <a:lstStyle/>
            <a:p>
              <a:pPr algn="ctr">
                <a:lnSpc>
                  <a:spcPts val="1871"/>
                </a:lnSpc>
              </a:pPr>
            </a:p>
          </p:txBody>
        </p:sp>
      </p:grpSp>
      <p:sp>
        <p:nvSpPr>
          <p:cNvPr name="TextBox 10" id="10"/>
          <p:cNvSpPr txBox="true"/>
          <p:nvPr/>
        </p:nvSpPr>
        <p:spPr>
          <a:xfrm rot="0">
            <a:off x="1510459" y="4519682"/>
            <a:ext cx="11289539" cy="3150872"/>
          </a:xfrm>
          <a:prstGeom prst="rect">
            <a:avLst/>
          </a:prstGeom>
        </p:spPr>
        <p:txBody>
          <a:bodyPr anchor="t" rtlCol="false" tIns="0" lIns="0" bIns="0" rIns="0">
            <a:spAutoFit/>
          </a:bodyPr>
          <a:lstStyle/>
          <a:p>
            <a:pPr algn="l">
              <a:lnSpc>
                <a:spcPts val="5039"/>
              </a:lnSpc>
            </a:pPr>
            <a:r>
              <a:rPr lang="en-US" sz="2999">
                <a:solidFill>
                  <a:srgbClr val="191919"/>
                </a:solidFill>
                <a:latin typeface="Open Sauce"/>
                <a:ea typeface="Open Sauce"/>
                <a:cs typeface="Open Sauce"/>
                <a:sym typeface="Open Sauce"/>
              </a:rPr>
              <a:t>A </a:t>
            </a:r>
            <a:r>
              <a:rPr lang="en-US" sz="2999">
                <a:solidFill>
                  <a:srgbClr val="191919"/>
                </a:solidFill>
                <a:latin typeface="Open Sauce"/>
                <a:ea typeface="Open Sauce"/>
                <a:cs typeface="Open Sauce"/>
                <a:sym typeface="Open Sauce"/>
              </a:rPr>
              <a:t>Nature Investment Zones (NIZ) is the foundational building block of the SNN, each NIZ serving as localised hubs for investment, governance, and delivery. By bringing together investors, landowners, communities and nature to create large-scale impact.</a:t>
            </a:r>
          </a:p>
        </p:txBody>
      </p:sp>
      <p:grpSp>
        <p:nvGrpSpPr>
          <p:cNvPr name="Group 11" id="11"/>
          <p:cNvGrpSpPr/>
          <p:nvPr/>
        </p:nvGrpSpPr>
        <p:grpSpPr>
          <a:xfrm rot="0">
            <a:off x="14744960" y="1234839"/>
            <a:ext cx="2590540" cy="877316"/>
            <a:chOff x="0" y="0"/>
            <a:chExt cx="3454053" cy="1169754"/>
          </a:xfrm>
        </p:grpSpPr>
        <p:sp>
          <p:nvSpPr>
            <p:cNvPr name="TextBox 12" id="12"/>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13" id="13"/>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grpSp>
        <p:nvGrpSpPr>
          <p:cNvPr name="Group 14" id="14"/>
          <p:cNvGrpSpPr/>
          <p:nvPr/>
        </p:nvGrpSpPr>
        <p:grpSpPr>
          <a:xfrm rot="0">
            <a:off x="14796698" y="8820462"/>
            <a:ext cx="2663366" cy="1005673"/>
            <a:chOff x="0" y="0"/>
            <a:chExt cx="3551154" cy="1340898"/>
          </a:xfrm>
        </p:grpSpPr>
        <p:grpSp>
          <p:nvGrpSpPr>
            <p:cNvPr name="Group 15" id="15"/>
            <p:cNvGrpSpPr/>
            <p:nvPr/>
          </p:nvGrpSpPr>
          <p:grpSpPr>
            <a:xfrm rot="0">
              <a:off x="0" y="0"/>
              <a:ext cx="3551154" cy="1340898"/>
              <a:chOff x="0" y="0"/>
              <a:chExt cx="923686" cy="348779"/>
            </a:xfrm>
          </p:grpSpPr>
          <p:sp>
            <p:nvSpPr>
              <p:cNvPr name="Freeform 16" id="16"/>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17" id="17"/>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18" id="18"/>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3"/>
              <a:stretch>
                <a:fillRect l="-6078" t="0" r="-4215" b="-19780"/>
              </a:stretch>
            </a:blipFill>
          </p:spPr>
        </p:sp>
        <p:sp>
          <p:nvSpPr>
            <p:cNvPr name="TextBox 19" id="19"/>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sp>
        <p:nvSpPr>
          <p:cNvPr name="Freeform 20" id="20"/>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4"/>
            <a:stretch>
              <a:fillRect l="0" t="0" r="0" b="0"/>
            </a:stretch>
          </a:blipFill>
        </p:spPr>
      </p:sp>
      <p:sp>
        <p:nvSpPr>
          <p:cNvPr name="TextBox 21" id="21"/>
          <p:cNvSpPr txBox="true"/>
          <p:nvPr/>
        </p:nvSpPr>
        <p:spPr>
          <a:xfrm rot="0">
            <a:off x="1510459" y="3510527"/>
            <a:ext cx="10647446" cy="691517"/>
          </a:xfrm>
          <a:prstGeom prst="rect">
            <a:avLst/>
          </a:prstGeom>
        </p:spPr>
        <p:txBody>
          <a:bodyPr anchor="t" rtlCol="false" tIns="0" lIns="0" bIns="0" rIns="0">
            <a:spAutoFit/>
          </a:bodyPr>
          <a:lstStyle/>
          <a:p>
            <a:pPr algn="l">
              <a:lnSpc>
                <a:spcPts val="5879"/>
              </a:lnSpc>
            </a:pPr>
            <a:r>
              <a:rPr lang="en-US" b="true" sz="3499">
                <a:solidFill>
                  <a:srgbClr val="19BB89"/>
                </a:solidFill>
                <a:latin typeface="Open Sauce Bold"/>
                <a:ea typeface="Open Sauce Bold"/>
                <a:cs typeface="Open Sauce Bold"/>
                <a:sym typeface="Open Sauce Bold"/>
              </a:rPr>
              <a:t>What are Nature Investment Zones?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8293D"/>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14:trim st="0.0000" end="21125.0010"/>
                </p14:media>
              </p:ext>
            </p:extLst>
          </p:nvPr>
        </p:nvPicPr>
        <p:blipFill>
          <a:blip r:embed="rId2"/>
          <a:srcRect l="0" t="0" r="0" b="0"/>
          <a:stretch>
            <a:fillRect/>
          </a:stretch>
        </p:blipFill>
        <p:spPr>
          <a:xfrm flipH="false" flipV="false" rot="0">
            <a:off x="0" y="202500"/>
            <a:ext cx="19409434" cy="10287000"/>
          </a:xfrm>
          <a:prstGeom prst="rect">
            <a:avLst/>
          </a:prstGeom>
        </p:spPr>
      </p:pic>
      <p:sp>
        <p:nvSpPr>
          <p:cNvPr name="Freeform 3" id="3"/>
          <p:cNvSpPr/>
          <p:nvPr/>
        </p:nvSpPr>
        <p:spPr>
          <a:xfrm flipH="false" flipV="false" rot="0">
            <a:off x="1028700" y="1231200"/>
            <a:ext cx="4150037" cy="1202909"/>
          </a:xfrm>
          <a:custGeom>
            <a:avLst/>
            <a:gdLst/>
            <a:ahLst/>
            <a:cxnLst/>
            <a:rect r="r" b="b" t="t" l="l"/>
            <a:pathLst>
              <a:path h="1202909" w="4150037">
                <a:moveTo>
                  <a:pt x="0" y="0"/>
                </a:moveTo>
                <a:lnTo>
                  <a:pt x="4150037" y="0"/>
                </a:lnTo>
                <a:lnTo>
                  <a:pt x="4150037" y="1202909"/>
                </a:lnTo>
                <a:lnTo>
                  <a:pt x="0" y="1202909"/>
                </a:lnTo>
                <a:lnTo>
                  <a:pt x="0" y="0"/>
                </a:lnTo>
                <a:close/>
              </a:path>
            </a:pathLst>
          </a:custGeom>
          <a:blipFill>
            <a:blip r:embed="rId5"/>
            <a:stretch>
              <a:fillRect l="0" t="0" r="0" b="0"/>
            </a:stretch>
          </a:blipFill>
        </p:spPr>
      </p:sp>
      <p:grpSp>
        <p:nvGrpSpPr>
          <p:cNvPr name="Group 4" id="4"/>
          <p:cNvGrpSpPr/>
          <p:nvPr/>
        </p:nvGrpSpPr>
        <p:grpSpPr>
          <a:xfrm rot="0">
            <a:off x="14796698" y="8820462"/>
            <a:ext cx="2663366" cy="1005673"/>
            <a:chOff x="0" y="0"/>
            <a:chExt cx="3551154" cy="1340898"/>
          </a:xfrm>
        </p:grpSpPr>
        <p:grpSp>
          <p:nvGrpSpPr>
            <p:cNvPr name="Group 5" id="5"/>
            <p:cNvGrpSpPr/>
            <p:nvPr/>
          </p:nvGrpSpPr>
          <p:grpSpPr>
            <a:xfrm rot="0">
              <a:off x="0" y="0"/>
              <a:ext cx="3551154" cy="1340898"/>
              <a:chOff x="0" y="0"/>
              <a:chExt cx="923686" cy="348779"/>
            </a:xfrm>
          </p:grpSpPr>
          <p:sp>
            <p:nvSpPr>
              <p:cNvPr name="Freeform 6" id="6"/>
              <p:cNvSpPr/>
              <p:nvPr/>
            </p:nvSpPr>
            <p:spPr>
              <a:xfrm flipH="false" flipV="false" rot="0">
                <a:off x="0" y="0"/>
                <a:ext cx="923686" cy="348779"/>
              </a:xfrm>
              <a:custGeom>
                <a:avLst/>
                <a:gdLst/>
                <a:ahLst/>
                <a:cxnLst/>
                <a:rect r="r" b="b" t="t" l="l"/>
                <a:pathLst>
                  <a:path h="348779" w="923686">
                    <a:moveTo>
                      <a:pt x="21026" y="0"/>
                    </a:moveTo>
                    <a:lnTo>
                      <a:pt x="902659" y="0"/>
                    </a:lnTo>
                    <a:cubicBezTo>
                      <a:pt x="908236" y="0"/>
                      <a:pt x="913584" y="2215"/>
                      <a:pt x="917527" y="6158"/>
                    </a:cubicBezTo>
                    <a:cubicBezTo>
                      <a:pt x="921470" y="10102"/>
                      <a:pt x="923686" y="15450"/>
                      <a:pt x="923686" y="21026"/>
                    </a:cubicBezTo>
                    <a:lnTo>
                      <a:pt x="923686" y="327753"/>
                    </a:lnTo>
                    <a:cubicBezTo>
                      <a:pt x="923686" y="333329"/>
                      <a:pt x="921470" y="338677"/>
                      <a:pt x="917527" y="342620"/>
                    </a:cubicBezTo>
                    <a:cubicBezTo>
                      <a:pt x="913584" y="346564"/>
                      <a:pt x="908236" y="348779"/>
                      <a:pt x="902659" y="348779"/>
                    </a:cubicBezTo>
                    <a:lnTo>
                      <a:pt x="21026" y="348779"/>
                    </a:lnTo>
                    <a:cubicBezTo>
                      <a:pt x="15450" y="348779"/>
                      <a:pt x="10102" y="346564"/>
                      <a:pt x="6158" y="342620"/>
                    </a:cubicBezTo>
                    <a:cubicBezTo>
                      <a:pt x="2215" y="338677"/>
                      <a:pt x="0" y="333329"/>
                      <a:pt x="0" y="327753"/>
                    </a:cubicBezTo>
                    <a:lnTo>
                      <a:pt x="0" y="21026"/>
                    </a:lnTo>
                    <a:cubicBezTo>
                      <a:pt x="0" y="15450"/>
                      <a:pt x="2215" y="10102"/>
                      <a:pt x="6158" y="6158"/>
                    </a:cubicBezTo>
                    <a:cubicBezTo>
                      <a:pt x="10102" y="2215"/>
                      <a:pt x="15450" y="0"/>
                      <a:pt x="21026" y="0"/>
                    </a:cubicBezTo>
                    <a:close/>
                  </a:path>
                </a:pathLst>
              </a:custGeom>
              <a:solidFill>
                <a:srgbClr val="FFFFFF"/>
              </a:solidFill>
            </p:spPr>
          </p:sp>
          <p:sp>
            <p:nvSpPr>
              <p:cNvPr name="TextBox 7" id="7"/>
              <p:cNvSpPr txBox="true"/>
              <p:nvPr/>
            </p:nvSpPr>
            <p:spPr>
              <a:xfrm>
                <a:off x="0" y="-28575"/>
                <a:ext cx="923686" cy="377354"/>
              </a:xfrm>
              <a:prstGeom prst="rect">
                <a:avLst/>
              </a:prstGeom>
            </p:spPr>
            <p:txBody>
              <a:bodyPr anchor="ctr" rtlCol="false" tIns="50800" lIns="50800" bIns="50800" rIns="50800"/>
              <a:lstStyle/>
              <a:p>
                <a:pPr algn="ctr">
                  <a:lnSpc>
                    <a:spcPts val="2095"/>
                  </a:lnSpc>
                </a:pPr>
              </a:p>
            </p:txBody>
          </p:sp>
        </p:grpSp>
        <p:sp>
          <p:nvSpPr>
            <p:cNvPr name="Freeform 8" id="8"/>
            <p:cNvSpPr/>
            <p:nvPr/>
          </p:nvSpPr>
          <p:spPr>
            <a:xfrm flipH="false" flipV="false" rot="0">
              <a:off x="165138" y="320025"/>
              <a:ext cx="3249064" cy="832932"/>
            </a:xfrm>
            <a:custGeom>
              <a:avLst/>
              <a:gdLst/>
              <a:ahLst/>
              <a:cxnLst/>
              <a:rect r="r" b="b" t="t" l="l"/>
              <a:pathLst>
                <a:path h="832932" w="3249064">
                  <a:moveTo>
                    <a:pt x="0" y="0"/>
                  </a:moveTo>
                  <a:lnTo>
                    <a:pt x="3249064" y="0"/>
                  </a:lnTo>
                  <a:lnTo>
                    <a:pt x="3249064" y="832932"/>
                  </a:lnTo>
                  <a:lnTo>
                    <a:pt x="0" y="832932"/>
                  </a:lnTo>
                  <a:lnTo>
                    <a:pt x="0" y="0"/>
                  </a:lnTo>
                  <a:close/>
                </a:path>
              </a:pathLst>
            </a:custGeom>
            <a:blipFill>
              <a:blip r:embed="rId6"/>
              <a:stretch>
                <a:fillRect l="-6078" t="0" r="-4215" b="-19780"/>
              </a:stretch>
            </a:blipFill>
          </p:spPr>
        </p:sp>
        <p:sp>
          <p:nvSpPr>
            <p:cNvPr name="TextBox 9" id="9"/>
            <p:cNvSpPr txBox="true"/>
            <p:nvPr/>
          </p:nvSpPr>
          <p:spPr>
            <a:xfrm rot="0">
              <a:off x="165138" y="98185"/>
              <a:ext cx="1610408" cy="221840"/>
            </a:xfrm>
            <a:prstGeom prst="rect">
              <a:avLst/>
            </a:prstGeom>
          </p:spPr>
          <p:txBody>
            <a:bodyPr anchor="t" rtlCol="false" tIns="0" lIns="0" bIns="0" rIns="0">
              <a:spAutoFit/>
            </a:bodyPr>
            <a:lstStyle/>
            <a:p>
              <a:pPr algn="just" marL="0" indent="0" lvl="0">
                <a:lnSpc>
                  <a:spcPts val="1549"/>
                </a:lnSpc>
                <a:spcBef>
                  <a:spcPct val="0"/>
                </a:spcBef>
              </a:pPr>
              <a:r>
                <a:rPr lang="en-US" sz="968">
                  <a:solidFill>
                    <a:srgbClr val="18293D"/>
                  </a:solidFill>
                  <a:latin typeface="Open Sauce"/>
                  <a:ea typeface="Open Sauce"/>
                  <a:cs typeface="Open Sauce"/>
                  <a:sym typeface="Open Sauce"/>
                </a:rPr>
                <a:t>Contributing to:</a:t>
              </a:r>
            </a:p>
          </p:txBody>
        </p:sp>
      </p:grpSp>
      <p:sp>
        <p:nvSpPr>
          <p:cNvPr name="TextBox 10" id="10"/>
          <p:cNvSpPr txBox="true"/>
          <p:nvPr/>
        </p:nvSpPr>
        <p:spPr>
          <a:xfrm rot="0">
            <a:off x="1644869" y="3506911"/>
            <a:ext cx="14998263" cy="905780"/>
          </a:xfrm>
          <a:prstGeom prst="rect">
            <a:avLst/>
          </a:prstGeom>
        </p:spPr>
        <p:txBody>
          <a:bodyPr anchor="t" rtlCol="false" tIns="0" lIns="0" bIns="0" rIns="0">
            <a:spAutoFit/>
          </a:bodyPr>
          <a:lstStyle/>
          <a:p>
            <a:pPr algn="ctr" marL="0" indent="0" lvl="0">
              <a:lnSpc>
                <a:spcPts val="7063"/>
              </a:lnSpc>
              <a:spcBef>
                <a:spcPct val="0"/>
              </a:spcBef>
            </a:pPr>
            <a:r>
              <a:rPr lang="en-US" b="true" sz="6142">
                <a:solidFill>
                  <a:srgbClr val="19BB89"/>
                </a:solidFill>
                <a:latin typeface="Open Sauce Heavy"/>
                <a:ea typeface="Open Sauce Heavy"/>
                <a:cs typeface="Open Sauce Heavy"/>
                <a:sym typeface="Open Sauce Heavy"/>
              </a:rPr>
              <a:t>Join us to rebuild nature for everyone</a:t>
            </a:r>
          </a:p>
        </p:txBody>
      </p:sp>
      <p:grpSp>
        <p:nvGrpSpPr>
          <p:cNvPr name="Group 11" id="11"/>
          <p:cNvGrpSpPr/>
          <p:nvPr/>
        </p:nvGrpSpPr>
        <p:grpSpPr>
          <a:xfrm rot="0">
            <a:off x="14668760" y="1234839"/>
            <a:ext cx="2590540" cy="877316"/>
            <a:chOff x="0" y="0"/>
            <a:chExt cx="3454053" cy="1169754"/>
          </a:xfrm>
        </p:grpSpPr>
        <p:sp>
          <p:nvSpPr>
            <p:cNvPr name="TextBox 12" id="12"/>
            <p:cNvSpPr txBox="true"/>
            <p:nvPr/>
          </p:nvSpPr>
          <p:spPr>
            <a:xfrm rot="0">
              <a:off x="0" y="47625"/>
              <a:ext cx="3454053" cy="807446"/>
            </a:xfrm>
            <a:prstGeom prst="rect">
              <a:avLst/>
            </a:prstGeom>
          </p:spPr>
          <p:txBody>
            <a:bodyPr anchor="t" rtlCol="false" tIns="0" lIns="0" bIns="0" rIns="0">
              <a:spAutoFit/>
            </a:bodyPr>
            <a:lstStyle/>
            <a:p>
              <a:pPr algn="l">
                <a:lnSpc>
                  <a:spcPts val="4511"/>
                </a:lnSpc>
              </a:pP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r>
                <a:rPr lang="en-US" sz="4216">
                  <a:solidFill>
                    <a:srgbClr val="FEECA2"/>
                  </a:solidFill>
                  <a:latin typeface="Open Sauce Light"/>
                  <a:ea typeface="Open Sauce Light"/>
                  <a:cs typeface="Open Sauce Light"/>
                  <a:sym typeface="Open Sauce Light"/>
                </a:rPr>
                <a:t>|</a:t>
              </a:r>
              <a:r>
                <a:rPr lang="en-US" sz="4216" b="true">
                  <a:solidFill>
                    <a:srgbClr val="FFFFFF"/>
                  </a:solidFill>
                  <a:latin typeface="Open Sauce Heavy"/>
                  <a:ea typeface="Open Sauce Heavy"/>
                  <a:cs typeface="Open Sauce Heavy"/>
                  <a:sym typeface="Open Sauce Heavy"/>
                </a:rPr>
                <a:t>30</a:t>
              </a:r>
            </a:p>
          </p:txBody>
        </p:sp>
        <p:sp>
          <p:nvSpPr>
            <p:cNvPr name="TextBox 13" id="13"/>
            <p:cNvSpPr txBox="true"/>
            <p:nvPr/>
          </p:nvSpPr>
          <p:spPr>
            <a:xfrm rot="0">
              <a:off x="0" y="885093"/>
              <a:ext cx="3084022" cy="284661"/>
            </a:xfrm>
            <a:prstGeom prst="rect">
              <a:avLst/>
            </a:prstGeom>
          </p:spPr>
          <p:txBody>
            <a:bodyPr anchor="t" rtlCol="false" tIns="0" lIns="0" bIns="0" rIns="0">
              <a:spAutoFit/>
            </a:bodyPr>
            <a:lstStyle/>
            <a:p>
              <a:pPr algn="l">
                <a:lnSpc>
                  <a:spcPts val="1871"/>
                </a:lnSpc>
              </a:pPr>
              <a:r>
                <a:rPr lang="en-US" sz="1336" b="true">
                  <a:solidFill>
                    <a:srgbClr val="19BB89"/>
                  </a:solidFill>
                  <a:latin typeface="Open Sauce Heavy"/>
                  <a:ea typeface="Open Sauce Heavy"/>
                  <a:cs typeface="Open Sauce Heavy"/>
                  <a:sym typeface="Open Sauce Heavy"/>
                </a:rPr>
                <a:t>NATURE </a:t>
              </a:r>
              <a:r>
                <a:rPr lang="en-US" sz="1336">
                  <a:solidFill>
                    <a:srgbClr val="FFFFFF"/>
                  </a:solidFill>
                  <a:latin typeface="Open Sauce Light"/>
                  <a:ea typeface="Open Sauce Light"/>
                  <a:cs typeface="Open Sauce Light"/>
                  <a:sym typeface="Open Sauce Light"/>
                </a:rPr>
                <a:t>|</a:t>
              </a:r>
              <a:r>
                <a:rPr lang="en-US" sz="1336">
                  <a:solidFill>
                    <a:srgbClr val="19BB89"/>
                  </a:solidFill>
                  <a:latin typeface="Open Sauce"/>
                  <a:ea typeface="Open Sauce"/>
                  <a:cs typeface="Open Sauce"/>
                  <a:sym typeface="Open Sauce"/>
                </a:rPr>
                <a:t> </a:t>
              </a:r>
              <a:r>
                <a:rPr lang="en-US" sz="1336" b="true">
                  <a:solidFill>
                    <a:srgbClr val="19BB89"/>
                  </a:solidFill>
                  <a:latin typeface="Open Sauce Heavy"/>
                  <a:ea typeface="Open Sauce Heavy"/>
                  <a:cs typeface="Open Sauce Heavy"/>
                  <a:sym typeface="Open Sauce Heavy"/>
                </a:rPr>
                <a:t>CLIMATE </a:t>
              </a:r>
              <a:r>
                <a:rPr lang="en-US" sz="1336">
                  <a:solidFill>
                    <a:srgbClr val="FFFFFF"/>
                  </a:solidFill>
                  <a:latin typeface="Open Sauce Light"/>
                  <a:ea typeface="Open Sauce Light"/>
                  <a:cs typeface="Open Sauce Light"/>
                  <a:sym typeface="Open Sauce Light"/>
                </a:rPr>
                <a:t>|</a:t>
              </a:r>
              <a:r>
                <a:rPr lang="en-US" sz="1336" b="true">
                  <a:solidFill>
                    <a:srgbClr val="19BB89"/>
                  </a:solidFill>
                  <a:latin typeface="Open Sauce Heavy"/>
                  <a:ea typeface="Open Sauce Heavy"/>
                  <a:cs typeface="Open Sauce Heavy"/>
                  <a:sym typeface="Open Sauce Heavy"/>
                </a:rPr>
                <a:t> NOW</a:t>
              </a:r>
            </a:p>
          </p:txBody>
        </p:sp>
      </p:grpSp>
      <p:sp>
        <p:nvSpPr>
          <p:cNvPr name="TextBox 14" id="14"/>
          <p:cNvSpPr txBox="true"/>
          <p:nvPr/>
        </p:nvSpPr>
        <p:spPr>
          <a:xfrm rot="0">
            <a:off x="6661398" y="5060729"/>
            <a:ext cx="4965204" cy="513391"/>
          </a:xfrm>
          <a:prstGeom prst="rect">
            <a:avLst/>
          </a:prstGeom>
        </p:spPr>
        <p:txBody>
          <a:bodyPr anchor="t" rtlCol="false" tIns="0" lIns="0" bIns="0" rIns="0">
            <a:spAutoFit/>
          </a:bodyPr>
          <a:lstStyle/>
          <a:p>
            <a:pPr algn="ctr">
              <a:lnSpc>
                <a:spcPts val="4252"/>
              </a:lnSpc>
              <a:spcBef>
                <a:spcPct val="0"/>
              </a:spcBef>
            </a:pPr>
            <a:r>
              <a:rPr lang="en-US" sz="3037">
                <a:solidFill>
                  <a:srgbClr val="001A33"/>
                </a:solidFill>
                <a:latin typeface="Open Sauce"/>
                <a:ea typeface="Open Sauce"/>
                <a:cs typeface="Open Sauce"/>
                <a:sym typeface="Open Sauce"/>
              </a:rPr>
              <a:t>www.rebuildingnature.com</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DAG2_qw5ZDg</dc:identifier>
  <dcterms:modified xsi:type="dcterms:W3CDTF">2011-08-01T06:04:30Z</dcterms:modified>
  <cp:revision>1</cp:revision>
  <dc:title>CW - Rebuilding Nature - Slide Deck</dc:title>
</cp:coreProperties>
</file>